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4"/>
  </p:notesMasterIdLst>
  <p:handoutMasterIdLst>
    <p:handoutMasterId r:id="rId55"/>
  </p:handoutMasterIdLst>
  <p:sldIdLst>
    <p:sldId id="369" r:id="rId2"/>
    <p:sldId id="271" r:id="rId3"/>
    <p:sldId id="322" r:id="rId4"/>
    <p:sldId id="323" r:id="rId5"/>
    <p:sldId id="324" r:id="rId6"/>
    <p:sldId id="370" r:id="rId7"/>
    <p:sldId id="325" r:id="rId8"/>
    <p:sldId id="272" r:id="rId9"/>
    <p:sldId id="371" r:id="rId10"/>
    <p:sldId id="326" r:id="rId11"/>
    <p:sldId id="372" r:id="rId12"/>
    <p:sldId id="328" r:id="rId13"/>
    <p:sldId id="329" r:id="rId14"/>
    <p:sldId id="330" r:id="rId15"/>
    <p:sldId id="331" r:id="rId16"/>
    <p:sldId id="332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33" r:id="rId25"/>
    <p:sldId id="341" r:id="rId26"/>
    <p:sldId id="343" r:id="rId27"/>
    <p:sldId id="344" r:id="rId28"/>
    <p:sldId id="373" r:id="rId29"/>
    <p:sldId id="374" r:id="rId30"/>
    <p:sldId id="345" r:id="rId31"/>
    <p:sldId id="347" r:id="rId32"/>
    <p:sldId id="349" r:id="rId33"/>
    <p:sldId id="350" r:id="rId34"/>
    <p:sldId id="346" r:id="rId35"/>
    <p:sldId id="351" r:id="rId36"/>
    <p:sldId id="352" r:id="rId37"/>
    <p:sldId id="356" r:id="rId38"/>
    <p:sldId id="357" r:id="rId39"/>
    <p:sldId id="354" r:id="rId40"/>
    <p:sldId id="358" r:id="rId41"/>
    <p:sldId id="355" r:id="rId42"/>
    <p:sldId id="359" r:id="rId43"/>
    <p:sldId id="360" r:id="rId44"/>
    <p:sldId id="361" r:id="rId45"/>
    <p:sldId id="362" r:id="rId46"/>
    <p:sldId id="366" r:id="rId47"/>
    <p:sldId id="363" r:id="rId48"/>
    <p:sldId id="364" r:id="rId49"/>
    <p:sldId id="365" r:id="rId50"/>
    <p:sldId id="367" r:id="rId51"/>
    <p:sldId id="368" r:id="rId52"/>
    <p:sldId id="318" r:id="rId53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9C9A15-DBF4-4F8C-BF52-B4A891BF0AE4}">
          <p14:sldIdLst>
            <p14:sldId id="369"/>
            <p14:sldId id="271"/>
            <p14:sldId id="322"/>
            <p14:sldId id="323"/>
            <p14:sldId id="324"/>
            <p14:sldId id="370"/>
            <p14:sldId id="325"/>
            <p14:sldId id="272"/>
            <p14:sldId id="371"/>
            <p14:sldId id="326"/>
            <p14:sldId id="372"/>
            <p14:sldId id="328"/>
            <p14:sldId id="329"/>
            <p14:sldId id="330"/>
            <p14:sldId id="331"/>
            <p14:sldId id="332"/>
            <p14:sldId id="334"/>
            <p14:sldId id="335"/>
            <p14:sldId id="336"/>
            <p14:sldId id="337"/>
            <p14:sldId id="338"/>
            <p14:sldId id="339"/>
            <p14:sldId id="340"/>
            <p14:sldId id="333"/>
            <p14:sldId id="341"/>
            <p14:sldId id="343"/>
            <p14:sldId id="344"/>
            <p14:sldId id="373"/>
            <p14:sldId id="374"/>
            <p14:sldId id="345"/>
            <p14:sldId id="347"/>
            <p14:sldId id="349"/>
            <p14:sldId id="350"/>
            <p14:sldId id="346"/>
            <p14:sldId id="351"/>
            <p14:sldId id="352"/>
            <p14:sldId id="356"/>
            <p14:sldId id="357"/>
            <p14:sldId id="354"/>
            <p14:sldId id="358"/>
            <p14:sldId id="355"/>
            <p14:sldId id="359"/>
            <p14:sldId id="360"/>
            <p14:sldId id="361"/>
            <p14:sldId id="362"/>
            <p14:sldId id="366"/>
            <p14:sldId id="363"/>
            <p14:sldId id="364"/>
            <p14:sldId id="365"/>
            <p14:sldId id="367"/>
            <p14:sldId id="368"/>
            <p14:sldId id="31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CCFF"/>
    <a:srgbClr val="0000FF"/>
    <a:srgbClr val="FF0000"/>
    <a:srgbClr val="FF0066"/>
    <a:srgbClr val="FF3399"/>
    <a:srgbClr val="FF33CC"/>
    <a:srgbClr val="FF66FF"/>
    <a:srgbClr val="6600CC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สไตล์สีปานกลาง 2 - เน้น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สไตล์สีปานกลาง 2 - เน้น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สไตล์สีปานกลาง 2 - เน้น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สไตล์สีปานกลาง 2 - เน้น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27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0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820EA-07EF-48FF-AA8B-23280D42F305}" type="datetimeFigureOut">
              <a:rPr lang="th-TH" smtClean="0"/>
              <a:t>31/07/62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F0158-79BC-4FC3-99E1-8C5B955E73D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3588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FC9FC-40E3-4A1D-8A39-940B74FA046B}" type="datetimeFigureOut">
              <a:rPr lang="th-TH" smtClean="0"/>
              <a:t>31/07/62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5845B-6C82-491D-A832-05183DDE1DC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412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rotWithShape="1">
          <a:gsLst>
            <a:gs pos="0">
              <a:schemeClr val="tx1"/>
            </a:gs>
            <a:gs pos="25000">
              <a:srgbClr val="FFCCFF"/>
            </a:gs>
            <a:gs pos="100000">
              <a:schemeClr val="tx1"/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31/07/62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31/07/62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t>‹#›</a:t>
            </a:fld>
            <a:endParaRPr kumimoji="0" lang="en-US" dirty="0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31/07/62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31/07/62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31/07/62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31/07/62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31/07/62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31/07/62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31/07/62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rgbClr val="FF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726EE6-9F8B-4EC6-9DE9-BA39DB622264}" type="datetimeFigureOut">
              <a:rPr lang="th-TH" smtClean="0"/>
              <a:t>31/07/62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13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grpSp>
        <p:nvGrpSpPr>
          <p:cNvPr id="24" name="Group 23"/>
          <p:cNvGrpSpPr/>
          <p:nvPr userDrawn="1"/>
        </p:nvGrpSpPr>
        <p:grpSpPr>
          <a:xfrm>
            <a:off x="0" y="6589220"/>
            <a:ext cx="9144000" cy="268780"/>
            <a:chOff x="0" y="4218582"/>
            <a:chExt cx="9144000" cy="537560"/>
          </a:xfrm>
        </p:grpSpPr>
        <p:sp>
          <p:nvSpPr>
            <p:cNvPr id="25" name="Round Same Side Corner Rectangle 24"/>
            <p:cNvSpPr/>
            <p:nvPr/>
          </p:nvSpPr>
          <p:spPr>
            <a:xfrm rot="10800000">
              <a:off x="1489304" y="4218583"/>
              <a:ext cx="1541613" cy="537559"/>
            </a:xfrm>
            <a:prstGeom prst="round2SameRect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" name="Round Same Side Corner Rectangle 25"/>
            <p:cNvSpPr/>
            <p:nvPr/>
          </p:nvSpPr>
          <p:spPr>
            <a:xfrm rot="10800000">
              <a:off x="0" y="4218583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7" name="Round Same Side Corner Rectangle 26"/>
            <p:cNvSpPr/>
            <p:nvPr/>
          </p:nvSpPr>
          <p:spPr>
            <a:xfrm rot="10800000">
              <a:off x="4552833" y="4218583"/>
              <a:ext cx="1541613" cy="537559"/>
            </a:xfrm>
            <a:prstGeom prst="round2SameRect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" name="Round Same Side Corner Rectangle 27"/>
            <p:cNvSpPr/>
            <p:nvPr/>
          </p:nvSpPr>
          <p:spPr>
            <a:xfrm rot="10800000">
              <a:off x="3063529" y="4218583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" name="Round Same Side Corner Rectangle 28"/>
            <p:cNvSpPr/>
            <p:nvPr/>
          </p:nvSpPr>
          <p:spPr>
            <a:xfrm rot="10800000">
              <a:off x="7602387" y="4218582"/>
              <a:ext cx="1541613" cy="537559"/>
            </a:xfrm>
            <a:prstGeom prst="round2SameRect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1" name="Round Same Side Corner Rectangle 30"/>
            <p:cNvSpPr/>
            <p:nvPr/>
          </p:nvSpPr>
          <p:spPr>
            <a:xfrm rot="10800000">
              <a:off x="6113083" y="4218582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มุมมน 1"/>
          <p:cNvSpPr/>
          <p:nvPr/>
        </p:nvSpPr>
        <p:spPr>
          <a:xfrm>
            <a:off x="1547664" y="1700808"/>
            <a:ext cx="6048672" cy="302433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1849344" y="2204864"/>
            <a:ext cx="54006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h-TH" sz="6600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127000">
                    <a:srgbClr val="FFFF00"/>
                  </a:glow>
                  <a:reflection blurRad="12700" stA="28000" endPos="45000" dist="1000" dir="5400000" sy="-100000" algn="bl" rotWithShape="0"/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กิจกรรมที่ 10</a:t>
            </a:r>
          </a:p>
          <a:p>
            <a:pPr algn="ctr"/>
            <a:r>
              <a:rPr lang="th-TH" sz="6600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127000">
                    <a:srgbClr val="FFFF00"/>
                  </a:glow>
                  <a:reflection blurRad="12700" stA="28000" endPos="45000" dist="1000" dir="5400000" sy="-100000" algn="bl" rotWithShape="0"/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เรื่องของความจริง</a:t>
            </a:r>
            <a:endParaRPr lang="th-TH" sz="6600" cap="all" spc="0" dirty="0">
              <a:ln w="9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127000">
                  <a:srgbClr val="FFFF00"/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684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lh3.googleusercontent.com/4OIYKP9I_9zLU1y5l1r2l-BV1ctOgogTGgdlaItbc9EEQPBRqCnOslFJNj_3r3g2qwY-Tn8ipNcz8RvZGSFFgYhSrPfOpJyvShKAUcW58g7MVZhqToO6ZifBZ8trTpp-48dnQKr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92896"/>
            <a:ext cx="5966711" cy="4032448"/>
          </a:xfrm>
          <a:prstGeom prst="rect">
            <a:avLst/>
          </a:prstGeom>
          <a:noFill/>
          <a:ln w="38100">
            <a:solidFill>
              <a:srgbClr val="0000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สี่เหลี่ยมผืนผ้า 2"/>
          <p:cNvSpPr/>
          <p:nvPr/>
        </p:nvSpPr>
        <p:spPr>
          <a:xfrm>
            <a:off x="0" y="594554"/>
            <a:ext cx="9144000" cy="175432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ผู้สอนยกตัวอย่างกิจกรรมที่ 9.3 นักล่าแตงโม</a:t>
            </a:r>
          </a:p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ถ้าต้องการให้ ผู้เล่นได้คะแนนต่อเมื่อ เมาส์สัมผัส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แตงโม</a:t>
            </a:r>
          </a:p>
          <a:p>
            <a:pPr algn="ctr"/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พร้อม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กับมีการคลิกเมาส์ จะมีการสร้างเงื่อนไขอย่างไร</a:t>
            </a:r>
          </a:p>
        </p:txBody>
      </p:sp>
    </p:spTree>
    <p:extLst>
      <p:ext uri="{BB962C8B-B14F-4D97-AF65-F5344CB8AC3E}">
        <p14:creationId xmlns:p14="http://schemas.microsoft.com/office/powerpoint/2010/main" val="279711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770574"/>
            <a:ext cx="9144000" cy="215443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ผู้เรียน</a:t>
            </a:r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ทำใบกิจกรรมที่ 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10.1</a:t>
            </a:r>
            <a:endParaRPr lang="th-TH" sz="44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จริงหรือไม่ ใช่หรือเปล่า</a:t>
            </a:r>
            <a:endParaRPr lang="th-TH" sz="4000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endParaRPr lang="th-TH" sz="18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682758" y="1782780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กลุ่ม 36"/>
          <p:cNvGrpSpPr/>
          <p:nvPr/>
        </p:nvGrpSpPr>
        <p:grpSpPr>
          <a:xfrm>
            <a:off x="251520" y="5325549"/>
            <a:ext cx="648072" cy="1271803"/>
            <a:chOff x="1043608" y="4869160"/>
            <a:chExt cx="648072" cy="1271803"/>
          </a:xfrm>
        </p:grpSpPr>
        <p:sp>
          <p:nvSpPr>
            <p:cNvPr id="38" name="แผนผังลำดับงาน: แยก 37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9" name="วงรี 38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0" name="กลุ่ม 39"/>
          <p:cNvGrpSpPr/>
          <p:nvPr/>
        </p:nvGrpSpPr>
        <p:grpSpPr>
          <a:xfrm>
            <a:off x="957198" y="5325549"/>
            <a:ext cx="648072" cy="1271803"/>
            <a:chOff x="1043608" y="4869160"/>
            <a:chExt cx="648072" cy="1271803"/>
          </a:xfrm>
        </p:grpSpPr>
        <p:sp>
          <p:nvSpPr>
            <p:cNvPr id="41" name="แผนผังลำดับงาน: แยก 40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2" name="วงรี 41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3" name="กลุ่ม 42"/>
          <p:cNvGrpSpPr/>
          <p:nvPr/>
        </p:nvGrpSpPr>
        <p:grpSpPr>
          <a:xfrm>
            <a:off x="1662876" y="5325549"/>
            <a:ext cx="648072" cy="1271803"/>
            <a:chOff x="1043608" y="4869160"/>
            <a:chExt cx="648072" cy="1271803"/>
          </a:xfrm>
        </p:grpSpPr>
        <p:sp>
          <p:nvSpPr>
            <p:cNvPr id="44" name="แผนผังลำดับงาน: แยก 43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5" name="วงรี 44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6" name="กลุ่ม 45"/>
          <p:cNvGrpSpPr/>
          <p:nvPr/>
        </p:nvGrpSpPr>
        <p:grpSpPr>
          <a:xfrm>
            <a:off x="2367048" y="5325549"/>
            <a:ext cx="648072" cy="1271803"/>
            <a:chOff x="1043608" y="4869160"/>
            <a:chExt cx="648072" cy="1271803"/>
          </a:xfrm>
        </p:grpSpPr>
        <p:sp>
          <p:nvSpPr>
            <p:cNvPr id="47" name="แผนผังลำดับงาน: แยก 46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8" name="วงรี 47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9" name="กลุ่ม 48"/>
          <p:cNvGrpSpPr/>
          <p:nvPr/>
        </p:nvGrpSpPr>
        <p:grpSpPr>
          <a:xfrm>
            <a:off x="3066288" y="5325549"/>
            <a:ext cx="648072" cy="1271803"/>
            <a:chOff x="1043608" y="4869160"/>
            <a:chExt cx="648072" cy="1271803"/>
          </a:xfrm>
        </p:grpSpPr>
        <p:sp>
          <p:nvSpPr>
            <p:cNvPr id="50" name="แผนผังลำดับงาน: แยก 49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1" name="วงรี 50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2" name="กลุ่ม 51"/>
          <p:cNvGrpSpPr/>
          <p:nvPr/>
        </p:nvGrpSpPr>
        <p:grpSpPr>
          <a:xfrm>
            <a:off x="7843334" y="4972607"/>
            <a:ext cx="936104" cy="1224341"/>
            <a:chOff x="7646999" y="4317836"/>
            <a:chExt cx="936104" cy="1224341"/>
          </a:xfrm>
        </p:grpSpPr>
        <p:sp>
          <p:nvSpPr>
            <p:cNvPr id="53" name="มนมุมสี่เหลี่ยมผืนผ้าด้านเดียวกัน 52"/>
            <p:cNvSpPr/>
            <p:nvPr/>
          </p:nvSpPr>
          <p:spPr>
            <a:xfrm>
              <a:off x="7646999" y="4947302"/>
              <a:ext cx="936104" cy="594875"/>
            </a:xfrm>
            <a:prstGeom prst="round2SameRe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4" name="วงรี 53"/>
            <p:cNvSpPr/>
            <p:nvPr/>
          </p:nvSpPr>
          <p:spPr>
            <a:xfrm>
              <a:off x="7855822" y="4317836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5" name="กลุ่ม 54"/>
          <p:cNvGrpSpPr/>
          <p:nvPr/>
        </p:nvGrpSpPr>
        <p:grpSpPr>
          <a:xfrm>
            <a:off x="4716016" y="3362026"/>
            <a:ext cx="3219015" cy="1444981"/>
            <a:chOff x="4716016" y="3337685"/>
            <a:chExt cx="3219015" cy="1444981"/>
          </a:xfrm>
        </p:grpSpPr>
        <p:sp>
          <p:nvSpPr>
            <p:cNvPr id="56" name="คำบรรยายภาพแบบสี่เหลี่ยมมุมมน 55"/>
            <p:cNvSpPr/>
            <p:nvPr/>
          </p:nvSpPr>
          <p:spPr>
            <a:xfrm>
              <a:off x="4716016" y="3337685"/>
              <a:ext cx="3219015" cy="1444981"/>
            </a:xfrm>
            <a:prstGeom prst="wedgeRoundRectCallout">
              <a:avLst>
                <a:gd name="adj1" fmla="val 44209"/>
                <a:gd name="adj2" fmla="val 76261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7" name="สี่เหลี่ยมผืนผ้า 56"/>
            <p:cNvSpPr/>
            <p:nvPr/>
          </p:nvSpPr>
          <p:spPr>
            <a:xfrm>
              <a:off x="4820540" y="3501008"/>
              <a:ext cx="306382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3600" b="1" dirty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สุ่มผู้เรียนออกมา</a:t>
              </a:r>
            </a:p>
            <a:p>
              <a:pPr algn="ctr"/>
              <a:r>
                <a:rPr lang="th-TH" sz="36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นำเสนอคำตอบ</a:t>
              </a:r>
              <a:endPara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070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0209 L 0.11806 -0.10648 C 0.14289 -0.13102 0.17987 -0.14398 0.21841 -0.14398 C 0.2625 -0.14398 0.29757 -0.13102 0.3224 -0.10648 L 0.44063 0.00209 " pathEditMode="relative" rAng="0" ptsTypes="AAAAA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31" y="-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800594" y="836712"/>
            <a:ext cx="5965096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10.1 จริงหรือไม่ ใช่หรือเปล่า</a:t>
            </a: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370270"/>
              </p:ext>
            </p:extLst>
          </p:nvPr>
        </p:nvGraphicFramePr>
        <p:xfrm>
          <a:off x="467544" y="1988840"/>
          <a:ext cx="8136904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608512"/>
                <a:gridCol w="1368152"/>
                <a:gridCol w="1368152"/>
              </a:tblGrid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โปรแกรม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การตรวจสอบเงื่อนไข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1.1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539552" y="1483043"/>
            <a:ext cx="691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1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026" name="Picture 2" descr="https://lh4.googleusercontent.com/Sbu7w3OCSpCUaQM0Q7k1lyU5FNC5CxIDumx0zUFoQZP7R-1MjuEajkHtIq2_6ZTDvVYMga6xqYJDPu5Q6pPt2KvC1WLULsMd4ocsjZ4J1HYR-8pNSSrHpGxInN-Kdegb8UuIveq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140968"/>
            <a:ext cx="259822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กล่องข้อความ 5"/>
          <p:cNvSpPr txBox="1"/>
          <p:nvPr/>
        </p:nvSpPr>
        <p:spPr>
          <a:xfrm>
            <a:off x="7668344" y="3732322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</a:t>
            </a:r>
            <a:endParaRPr lang="th-TH" sz="36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1130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763688" y="836712"/>
            <a:ext cx="5965096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10.1 จริงหรือไม่ ใช่หรือเปล่า</a:t>
            </a: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519144"/>
              </p:ext>
            </p:extLst>
          </p:nvPr>
        </p:nvGraphicFramePr>
        <p:xfrm>
          <a:off x="467544" y="1988840"/>
          <a:ext cx="8136904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608512"/>
                <a:gridCol w="1368152"/>
                <a:gridCol w="1368152"/>
              </a:tblGrid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โปรแกรม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การตรวจสอบเงื่อนไข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1.2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539552" y="1483043"/>
            <a:ext cx="691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1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2050" name="Picture 2" descr="https://lh3.googleusercontent.com/G1Dy_y78JdjEIxwTLJoQ449onc7fsjqhOnrjrufFjR4xiJ1KbR6jFjEXtcLRMiNeSVbOcmWv9S7LvXcMxzcwDsbDrmHW1WSYzQJeuY7K0NHXXgXw6IBTV5dnLPssBAdNk2wOKl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40968"/>
            <a:ext cx="3240360" cy="282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กล่องข้อความ 6"/>
          <p:cNvSpPr txBox="1"/>
          <p:nvPr/>
        </p:nvSpPr>
        <p:spPr>
          <a:xfrm>
            <a:off x="6300192" y="414908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</a:t>
            </a:r>
            <a:endParaRPr lang="th-TH" sz="36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96482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763688" y="836712"/>
            <a:ext cx="5965096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10.1 จริงหรือไม่ ใช่หรือเปล่า</a:t>
            </a: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187560"/>
              </p:ext>
            </p:extLst>
          </p:nvPr>
        </p:nvGraphicFramePr>
        <p:xfrm>
          <a:off x="467544" y="1988840"/>
          <a:ext cx="8136904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608512"/>
                <a:gridCol w="1368152"/>
                <a:gridCol w="1368152"/>
              </a:tblGrid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โปรแกรม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การตรวจสอบเงื่อนไข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1.3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539552" y="1483043"/>
            <a:ext cx="691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1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074" name="Picture 2" descr="https://lh3.googleusercontent.com/9wACIt0bGmxtDt99Y2Rgwbic8IPKiT0TA8cfrq3UiyPLkRCCZQjzmFE0aI8EWem4NTsJEixz-h4L1Fcbmp3jk41xOaRsJWIl7Dw2gq27vVpj2fALJ8b6ulhPVqK6bz5VuerGIZt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064568"/>
            <a:ext cx="4331970" cy="2812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กล่องข้อความ 6"/>
          <p:cNvSpPr txBox="1"/>
          <p:nvPr/>
        </p:nvSpPr>
        <p:spPr>
          <a:xfrm>
            <a:off x="6300192" y="4147753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</a:t>
            </a:r>
            <a:endParaRPr lang="th-TH" sz="36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4502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763688" y="836712"/>
            <a:ext cx="5965096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10.1 จริงหรือไม่ ใช่หรือเปล่า</a:t>
            </a: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748839"/>
              </p:ext>
            </p:extLst>
          </p:nvPr>
        </p:nvGraphicFramePr>
        <p:xfrm>
          <a:off x="467544" y="1988840"/>
          <a:ext cx="8136904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608512"/>
                <a:gridCol w="1368152"/>
                <a:gridCol w="1368152"/>
              </a:tblGrid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โปรแกรม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การตรวจสอบเงื่อนไข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1.4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539552" y="1483043"/>
            <a:ext cx="691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1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4098" name="Picture 2" descr="https://lh5.googleusercontent.com/rAdi_efsc69FyxOV40q_AJmNbFGPuR0kiEB4mobkreei1Y4OPiksZmUI1EGLgpRRzz7qmy3ntWao6qLXhk2X9QfE9xC9MwU3v0Upiahs8iOyBYvAmncHTGLe7t9fbJ5iVZS2F7z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40968"/>
            <a:ext cx="4214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กล่องข้อความ 6"/>
          <p:cNvSpPr txBox="1"/>
          <p:nvPr/>
        </p:nvSpPr>
        <p:spPr>
          <a:xfrm>
            <a:off x="6300192" y="4185954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</a:t>
            </a:r>
            <a:endParaRPr lang="th-TH" sz="36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7858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763688" y="836712"/>
            <a:ext cx="5965096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10.1 จริงหรือไม่ ใช่หรือเปล่า</a:t>
            </a: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856905"/>
              </p:ext>
            </p:extLst>
          </p:nvPr>
        </p:nvGraphicFramePr>
        <p:xfrm>
          <a:off x="467544" y="1988840"/>
          <a:ext cx="8136904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608512"/>
                <a:gridCol w="1368152"/>
                <a:gridCol w="1368152"/>
              </a:tblGrid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โปรแกรม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การตรวจสอบเงื่อนไข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1.5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539552" y="1483043"/>
            <a:ext cx="691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1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122" name="Picture 2" descr="https://lh5.googleusercontent.com/0P9F8eTvAle_JOjKPijY_kxiyKpIdTCezOfW_cx73xrIrqmDZnQQXoYsbXkTf6U3Knu8a4tvB9hZzl4Rcbcq8LH-Dbkcg35qZIM_PJsJjRhG2LdkqkGx0FeCclC2u5Co-hTX15F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40968"/>
            <a:ext cx="416132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กล่องข้อความ 6"/>
          <p:cNvSpPr txBox="1"/>
          <p:nvPr/>
        </p:nvSpPr>
        <p:spPr>
          <a:xfrm>
            <a:off x="6300192" y="4042809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</a:t>
            </a:r>
            <a:endParaRPr lang="th-TH" sz="36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1223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763688" y="836712"/>
            <a:ext cx="5965096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10.1 จริงหรือไม่ ใช่หรือเปล่า</a:t>
            </a: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755662"/>
              </p:ext>
            </p:extLst>
          </p:nvPr>
        </p:nvGraphicFramePr>
        <p:xfrm>
          <a:off x="467544" y="1988840"/>
          <a:ext cx="8136904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608512"/>
                <a:gridCol w="1368152"/>
                <a:gridCol w="1368152"/>
              </a:tblGrid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โปรแกรม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การตรวจสอบเงื่อนไข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1.6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539552" y="1483043"/>
            <a:ext cx="691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1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146" name="Picture 2" descr="https://lh5.googleusercontent.com/ndsnvr8Ih56pnhCkVvBdmB_swntFilcMCgt-6XBYKX1BMWUUY44tht8vZ1ZuYMTQ9bAJMNsBi7uX5jA-GgkXbhIIqNCIOkppb6wcWZjuOmr0eeAFEzLPY3IgoFEjEYYOpOetl5b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40968"/>
            <a:ext cx="419825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กล่องข้อความ 6"/>
          <p:cNvSpPr txBox="1"/>
          <p:nvPr/>
        </p:nvSpPr>
        <p:spPr>
          <a:xfrm>
            <a:off x="7596336" y="3790781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</a:t>
            </a:r>
            <a:endParaRPr lang="th-TH" sz="36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4153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763688" y="836712"/>
            <a:ext cx="5965096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10.1 จริงหรือไม่ ใช่หรือเปล่า</a:t>
            </a: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375010"/>
              </p:ext>
            </p:extLst>
          </p:nvPr>
        </p:nvGraphicFramePr>
        <p:xfrm>
          <a:off x="467544" y="1988840"/>
          <a:ext cx="8136904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608512"/>
                <a:gridCol w="1368152"/>
                <a:gridCol w="1368152"/>
              </a:tblGrid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โปรแกรม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การตรวจสอบเงื่อนไข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1.7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539552" y="1483043"/>
            <a:ext cx="691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1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7170" name="Picture 2" descr="https://lh3.googleusercontent.com/YcZwGX1yGM5bFlXUedTDvNlZ6FCFa_MVljAb4wjC2pglMMS92cktx7SUf5fcv3t9Q2-glIvBNrZJhAvP6Hv3UxhavCRxUoNO6MGflmAcsEHpFfk3XfOB5IsmC-ZE3xuuw7LkGox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05335"/>
            <a:ext cx="4008943" cy="2887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กล่องข้อความ 6"/>
          <p:cNvSpPr txBox="1"/>
          <p:nvPr/>
        </p:nvSpPr>
        <p:spPr>
          <a:xfrm>
            <a:off x="6265318" y="414908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</a:t>
            </a:r>
            <a:endParaRPr lang="th-TH" sz="36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0091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763688" y="836712"/>
            <a:ext cx="5965096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10.1 จริงหรือไม่ ใช่หรือเปล่า</a:t>
            </a: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055856"/>
              </p:ext>
            </p:extLst>
          </p:nvPr>
        </p:nvGraphicFramePr>
        <p:xfrm>
          <a:off x="467544" y="1988840"/>
          <a:ext cx="8136904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608512"/>
                <a:gridCol w="1368152"/>
                <a:gridCol w="1368152"/>
              </a:tblGrid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โปรแกรม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การตรวจสอบเงื่อนไข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1.8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539552" y="1483043"/>
            <a:ext cx="691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1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8194" name="Picture 2" descr="https://lh5.googleusercontent.com/VM804HDMlXGSnoGeuOsvJHCou2BG6DmA4RsMZL462wxt-VHGs8XBnF0N-XU8MYVzDnaOy7LhLz4PnzSdVEmfgqqJGniwXrwsRWCOusD9byrP42f29M3HHPrW4kSwG-xytrrPHg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40968"/>
            <a:ext cx="438015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กล่องข้อความ 6"/>
          <p:cNvSpPr txBox="1"/>
          <p:nvPr/>
        </p:nvSpPr>
        <p:spPr>
          <a:xfrm>
            <a:off x="6300192" y="4077072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</a:t>
            </a:r>
            <a:endParaRPr lang="th-TH" sz="36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4652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0" y="1502782"/>
            <a:ext cx="9144000" cy="3970318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th-TH" sz="3600" b="1" dirty="0" smtClean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ให้ผู้เรียนยกตัวอย่างสถานการณ์มีการ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เงื่อนไขหลายอย่าง</a:t>
            </a:r>
          </a:p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เช่น  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ถ้านอนดึกจะตื่นสาย ถ้าท้องฟ้า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มืดครึ้ม และ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ลม</a:t>
            </a:r>
          </a:p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ฝน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จะ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ตก</a:t>
            </a:r>
          </a:p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แล้ว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ให้ผู้เรียนลองคิดอัลกอริทึมในการตรวจสอบ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เงื่อนไข</a:t>
            </a:r>
          </a:p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แล้ว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สมมติข้อมูล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เข้า และ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บอกข้อมูลออกหรือผลลัพธ์ที่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ได้</a:t>
            </a:r>
          </a:p>
          <a:p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3236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763688" y="836712"/>
            <a:ext cx="5965096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10.1 จริงหรือไม่ ใช่หรือเปล่า</a:t>
            </a: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440876"/>
              </p:ext>
            </p:extLst>
          </p:nvPr>
        </p:nvGraphicFramePr>
        <p:xfrm>
          <a:off x="467544" y="1988840"/>
          <a:ext cx="8136904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608512"/>
                <a:gridCol w="1368152"/>
                <a:gridCol w="1368152"/>
              </a:tblGrid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โปรแกรม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การตรวจสอบเงื่อนไข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1.9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539552" y="1483043"/>
            <a:ext cx="691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1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9218" name="Picture 2" descr="https://lh4.googleusercontent.com/gWoR0_F1M4wUAuhw_sIUwA9ikvlROMv2vdLlICas2z5Lf1mSn85H6kz4uWHk03HWLRASHMOW-PsSr7BDoTic1Z1cyLXOaRbvvSXFR71a6FqRfWyrgRentrKcSi9tIoGeVVtUgqw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12976"/>
            <a:ext cx="436114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กล่องข้อความ 6"/>
          <p:cNvSpPr txBox="1"/>
          <p:nvPr/>
        </p:nvSpPr>
        <p:spPr>
          <a:xfrm>
            <a:off x="7633470" y="4005934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</a:t>
            </a:r>
            <a:endParaRPr lang="th-TH" sz="36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2663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763688" y="836712"/>
            <a:ext cx="5965096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10.1 จริงหรือไม่ ใช่หรือเปล่า</a:t>
            </a: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011293"/>
              </p:ext>
            </p:extLst>
          </p:nvPr>
        </p:nvGraphicFramePr>
        <p:xfrm>
          <a:off x="467544" y="1988840"/>
          <a:ext cx="8136904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608512"/>
                <a:gridCol w="1368152"/>
                <a:gridCol w="1368152"/>
              </a:tblGrid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โปรแกรม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การตรวจสอบเงื่อนไข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1.10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539552" y="1483043"/>
            <a:ext cx="691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1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0242" name="Picture 2" descr="https://lh4.googleusercontent.com/cT-8WCUJBALV5-Rah0dv-dSeaRO6obOWV90PPb9Jw3oT8i97uLfa_O_Jb3uvORfRUrSeJGPNv3OU4Ir-PdLUfVYEYbsxR4e7Wp4oq07sNsW7BMNQyDSKEmGfcYZ-ykj5Pt6DPY7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53147"/>
            <a:ext cx="4515950" cy="207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กล่องข้อความ 6"/>
          <p:cNvSpPr txBox="1"/>
          <p:nvPr/>
        </p:nvSpPr>
        <p:spPr>
          <a:xfrm>
            <a:off x="6300192" y="3868007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</a:t>
            </a:r>
            <a:endParaRPr lang="th-TH" sz="36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5057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763688" y="526829"/>
            <a:ext cx="5965096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10.1 จริงหรือไม่ ใช่หรือเปล่า</a:t>
            </a: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249536" y="1124744"/>
            <a:ext cx="59266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2  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เขียนผลการตรวจสอบเงื่อนไขของคำสั่งต่อไปนี้</a:t>
            </a: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570334"/>
              </p:ext>
            </p:extLst>
          </p:nvPr>
        </p:nvGraphicFramePr>
        <p:xfrm>
          <a:off x="395536" y="1618064"/>
          <a:ext cx="8496944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3960440"/>
                <a:gridCol w="1800200"/>
                <a:gridCol w="2088232"/>
              </a:tblGrid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6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6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คำสั่ง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6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สถานการณ์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ผลการ</a:t>
                      </a: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ตรวจสอบเงื่อนไข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2.1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count =5 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count=2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2.2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สัมผัสสีแดง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สัมผัสสีม่วง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2.3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คลิกเมาส์และสัมผัสสีเขียว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คลิกเมาส์และสัมผัสสีส้ม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266" name="Picture 2" descr="https://lh4.googleusercontent.com/9kg_6H_RJVl_7tfA_yUgf84msFw2tBeQ1zl4CjqGnY5JlLGFSjW9KHIVrf8LgzRQxjjO448FvdN8XU_jekBNZ72udily_azPwfo1cXJFSVy9dyDigrz64jIsne7P8qUM5RzxQ2v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39" y="2636912"/>
            <a:ext cx="2720302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lh6.googleusercontent.com/0BQMTbuTZMq1EoGNTvvt7MyO31p9_kdDEtNm5OoOHHhhKP1m8YfbDNhUB3vitsJP9dagfDP_v8qCX1R73AbnxD7_n40AFr4ABH45OpppU7Rym1-FW1s7u5HZF_QATSyuA_cAWRTI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8"/>
          <a:stretch/>
        </p:blipFill>
        <p:spPr bwMode="auto">
          <a:xfrm>
            <a:off x="1095139" y="3645024"/>
            <a:ext cx="3820789" cy="70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lh5.googleusercontent.com/IAqngRcP2pp8fBqRRXL0-4hVmGkYpgCSpYpWTykydMLwto6WUuAAC78I7jem3CWSyZ5gLdTx4ctdCJjZQ-5TmOLfDE_FE4qX3GcBikMf3a1sJojS7XPs62vtmQtjxjzweOj7lKn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05" y="4725144"/>
            <a:ext cx="3872320" cy="782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กล่องข้อความ 3"/>
          <p:cNvSpPr txBox="1"/>
          <p:nvPr/>
        </p:nvSpPr>
        <p:spPr>
          <a:xfrm>
            <a:off x="7513245" y="2636912"/>
            <a:ext cx="659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จริง</a:t>
            </a:r>
          </a:p>
        </p:txBody>
      </p:sp>
      <p:sp>
        <p:nvSpPr>
          <p:cNvPr id="9" name="กล่องข้อความ 8"/>
          <p:cNvSpPr txBox="1"/>
          <p:nvPr/>
        </p:nvSpPr>
        <p:spPr>
          <a:xfrm>
            <a:off x="7524328" y="3132257"/>
            <a:ext cx="6639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เท็จ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0" name="กล่องข้อความ 9"/>
          <p:cNvSpPr txBox="1"/>
          <p:nvPr/>
        </p:nvSpPr>
        <p:spPr>
          <a:xfrm>
            <a:off x="7513245" y="3645024"/>
            <a:ext cx="659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จริง</a:t>
            </a:r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7508436" y="4212377"/>
            <a:ext cx="6639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เท็จ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2" name="กล่องข้อความ 11"/>
          <p:cNvSpPr txBox="1"/>
          <p:nvPr/>
        </p:nvSpPr>
        <p:spPr>
          <a:xfrm>
            <a:off x="7508436" y="4941168"/>
            <a:ext cx="6639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เท็จ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3" name="กล่องข้อความ 12"/>
          <p:cNvSpPr txBox="1"/>
          <p:nvPr/>
        </p:nvSpPr>
        <p:spPr>
          <a:xfrm>
            <a:off x="7513245" y="5724545"/>
            <a:ext cx="659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จริง</a:t>
            </a:r>
          </a:p>
        </p:txBody>
      </p:sp>
    </p:spTree>
    <p:extLst>
      <p:ext uri="{BB962C8B-B14F-4D97-AF65-F5344CB8AC3E}">
        <p14:creationId xmlns:p14="http://schemas.microsoft.com/office/powerpoint/2010/main" val="427845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763688" y="526829"/>
            <a:ext cx="5965096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10.1 จริงหรือไม่ ใช่หรือเปล่า</a:t>
            </a: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530921" y="911550"/>
            <a:ext cx="724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2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524441"/>
              </p:ext>
            </p:extLst>
          </p:nvPr>
        </p:nvGraphicFramePr>
        <p:xfrm>
          <a:off x="395536" y="1437146"/>
          <a:ext cx="8496944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3960440"/>
                <a:gridCol w="1800200"/>
                <a:gridCol w="2088232"/>
              </a:tblGrid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6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6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คำสั่ง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16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สถานการณ์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ผลการ</a:t>
                      </a:r>
                    </a:p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ตรวจสอบเงื่อนไข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2.4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สัมผัสสีม่วง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สัมผัสสีชมพู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2.5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count = 5 </a:t>
                      </a: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และสัมผัสสีชมพู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count =2 </a:t>
                      </a: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และสัมผัสสีส้ม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290" name="Picture 2" descr="https://lh6.googleusercontent.com/CLm_X1lN1g6mW5SJUiCR0aY84skKq_Dj7jDwtv2NSXl7IkLTAc7biBixyMtVwI_7dMm6J6MTX0xPqP4COXGRuWu8AgR5U11vLlevV8bkt5291_wDpDj6MEKHZ9azQ3iPeZ_Dx3K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1"/>
          <a:stretch/>
        </p:blipFill>
        <p:spPr bwMode="auto">
          <a:xfrm>
            <a:off x="1115616" y="2492896"/>
            <a:ext cx="3744416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lh3.googleusercontent.com/DX9zFlR0ou1551CSav-jR68nIwgBxJDz_-l4sYPw-J_HXp-Qys-ALCtVCMbvv1L_qJK9fwTy6fLMswFAltUCI0a7eHg7PyqOxKlYCj6_pZUOUqsfJ65kyKnyjZQABxj5pSGvwOxj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1"/>
          <a:stretch/>
        </p:blipFill>
        <p:spPr bwMode="auto">
          <a:xfrm>
            <a:off x="1043608" y="3592934"/>
            <a:ext cx="3816424" cy="84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กล่องข้อความ 6"/>
          <p:cNvSpPr txBox="1"/>
          <p:nvPr/>
        </p:nvSpPr>
        <p:spPr>
          <a:xfrm>
            <a:off x="7436428" y="2920588"/>
            <a:ext cx="6639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เท็จ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7436427" y="4648026"/>
            <a:ext cx="6639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เท็จ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" name="กล่องข้อความ 8"/>
          <p:cNvSpPr txBox="1"/>
          <p:nvPr/>
        </p:nvSpPr>
        <p:spPr>
          <a:xfrm>
            <a:off x="7436428" y="2399726"/>
            <a:ext cx="659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จริง</a:t>
            </a:r>
          </a:p>
        </p:txBody>
      </p:sp>
      <p:sp>
        <p:nvSpPr>
          <p:cNvPr id="10" name="กล่องข้อความ 9"/>
          <p:cNvSpPr txBox="1"/>
          <p:nvPr/>
        </p:nvSpPr>
        <p:spPr>
          <a:xfrm>
            <a:off x="7436428" y="3708321"/>
            <a:ext cx="659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จริง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60642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683568" y="764704"/>
            <a:ext cx="702788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3  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ให้พิจารณาโปรแกรมและสถานการณ์ที่กำหนด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ตามลำดับ</a:t>
            </a:r>
          </a:p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    แล้ว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บอกค่าของตัวแปร </a:t>
            </a:r>
            <a:r>
              <a:rPr lang="en-US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count 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และผลลัพธ์ที่ได้</a:t>
            </a:r>
          </a:p>
        </p:txBody>
      </p:sp>
      <p:pic>
        <p:nvPicPr>
          <p:cNvPr id="13314" name="Picture 2" descr="https://lh5.googleusercontent.com/7lp-1yoBQRvYT1SUbqFCEsOUVhdsAUVFOuc-aXVKr_k6pu0vIFBxN5wfVB6Q2FEJTGywLTdtVU_X85fjTFnxZOKbwJ9agX02g5_k2na3EoXJ91O5bhfJJio2rXJqWfLUG4OXFH0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555" y="1750592"/>
            <a:ext cx="6235797" cy="4774752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366056"/>
              </p:ext>
            </p:extLst>
          </p:nvPr>
        </p:nvGraphicFramePr>
        <p:xfrm>
          <a:off x="323528" y="764704"/>
          <a:ext cx="8496944" cy="579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744416"/>
                <a:gridCol w="2088232"/>
                <a:gridCol w="1800200"/>
              </a:tblGrid>
              <a:tr h="370840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ลำดับ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สถานการณ์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ค่าตัว</a:t>
                      </a: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แปร</a:t>
                      </a:r>
                      <a:r>
                        <a:rPr kumimoji="0" lang="en-US" sz="2800" b="1" kern="1200" baseline="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count </a:t>
                      </a:r>
                      <a:endParaRPr kumimoji="0" lang="en-US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ตัวละครพูดว่า</a:t>
                      </a:r>
                    </a:p>
                  </a:txBody>
                  <a:tcPr marL="63500" marR="63500" marT="63500" marB="63500"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3.1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เมื่อคลิกธงเขียว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3.2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คลิกเมาส์ และเลื่อนตัวชี้เมาส์</a:t>
                      </a: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สัมผัสตัวละคร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3.3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เลื่อนตัวละครที่มีสีเขียวไปสัมผัส</a:t>
                      </a: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กับสีชมพู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3.4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เลื่อนตัวละครที่มีสีเขียวสัมผัส</a:t>
                      </a: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สีเหลือง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3.5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คลิกเมาส์ และเลื่อนตัวชี้เมาส์</a:t>
                      </a: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สัมผัสตัวละคร 4 ครั้ง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3.6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เลื่อนตัวละครที่มีสีเขียวไปสัมผัส</a:t>
                      </a: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กับสีชมพู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กล่องข้อความ 2"/>
          <p:cNvSpPr txBox="1"/>
          <p:nvPr/>
        </p:nvSpPr>
        <p:spPr>
          <a:xfrm>
            <a:off x="5796136" y="1340768"/>
            <a:ext cx="348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0</a:t>
            </a:r>
          </a:p>
        </p:txBody>
      </p:sp>
      <p:sp>
        <p:nvSpPr>
          <p:cNvPr id="5" name="กล่องข้อความ 4"/>
          <p:cNvSpPr txBox="1"/>
          <p:nvPr/>
        </p:nvSpPr>
        <p:spPr>
          <a:xfrm>
            <a:off x="7752220" y="1332057"/>
            <a:ext cx="348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-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กล่องข้อความ 5"/>
          <p:cNvSpPr txBox="1"/>
          <p:nvPr/>
        </p:nvSpPr>
        <p:spPr>
          <a:xfrm>
            <a:off x="5777674" y="2069559"/>
            <a:ext cx="306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7206226" y="2060848"/>
            <a:ext cx="1430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Count = 1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5735996" y="2988241"/>
            <a:ext cx="348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0</a:t>
            </a:r>
          </a:p>
        </p:txBody>
      </p:sp>
      <p:sp>
        <p:nvSpPr>
          <p:cNvPr id="9" name="กล่องข้อความ 8"/>
          <p:cNvSpPr txBox="1"/>
          <p:nvPr/>
        </p:nvSpPr>
        <p:spPr>
          <a:xfrm>
            <a:off x="7206226" y="2996952"/>
            <a:ext cx="1471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Count = </a:t>
            </a:r>
            <a:r>
              <a:rPr lang="en-US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0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0" name="กล่องข้อความ 9"/>
          <p:cNvSpPr txBox="1"/>
          <p:nvPr/>
        </p:nvSpPr>
        <p:spPr>
          <a:xfrm>
            <a:off x="5622050" y="3933056"/>
            <a:ext cx="470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-1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7206226" y="3933056"/>
            <a:ext cx="1593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Count = </a:t>
            </a:r>
            <a:r>
              <a:rPr lang="en-US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-1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2" name="กล่องข้อความ 11"/>
          <p:cNvSpPr txBox="1"/>
          <p:nvPr/>
        </p:nvSpPr>
        <p:spPr>
          <a:xfrm>
            <a:off x="5735996" y="4860449"/>
            <a:ext cx="348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3" name="กล่องข้อความ 12"/>
          <p:cNvSpPr txBox="1"/>
          <p:nvPr/>
        </p:nvSpPr>
        <p:spPr>
          <a:xfrm>
            <a:off x="7206226" y="4860449"/>
            <a:ext cx="1471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Count = </a:t>
            </a:r>
            <a:r>
              <a:rPr lang="en-US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4" name="กล่องข้อความ 13"/>
          <p:cNvSpPr txBox="1"/>
          <p:nvPr/>
        </p:nvSpPr>
        <p:spPr>
          <a:xfrm>
            <a:off x="5735996" y="5805264"/>
            <a:ext cx="348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5" name="กล่องข้อความ 14"/>
          <p:cNvSpPr txBox="1"/>
          <p:nvPr/>
        </p:nvSpPr>
        <p:spPr>
          <a:xfrm>
            <a:off x="7206226" y="5805264"/>
            <a:ext cx="1468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Count = </a:t>
            </a:r>
            <a:r>
              <a:rPr lang="en-US" sz="32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endParaRPr lang="th-TH" sz="32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8910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611560" y="818709"/>
            <a:ext cx="649087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 4  เขียน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โปรแกรมต่อจากกิจกรรมที่ 3.1 ในหนังสือ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เรียน</a:t>
            </a:r>
          </a:p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   โดย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มีรายละเอียดดังนี้</a:t>
            </a: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1331640" y="1825660"/>
            <a:ext cx="6768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4.1 เพิ่มชุดตัวละครของแตงโมเป็นลูกแตงโมผ่าครึ่ง</a:t>
            </a: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1331640" y="2348880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4.2 เพิ่มการทำงานเมื่อมีการคลิก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เมาส์ และสัมผัสตัวละคร</a:t>
            </a:r>
          </a:p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แล้ว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ให้เปลี่ยนชุดตัวละครเป็นแตงโมงผ่าครึ่ง โดยใช้บล็อก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คำสั่ง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4338" name="Picture 2" descr="https://lh4.googleusercontent.com/B0fXENuh2JrMQb_mbu0fVCE8aTRmfvT5y1PCnJie6iGCaAXYAnFqjhJTazDQrRsnmk-Zuao39Og8RBDLWbW9amVjOK-iH9t1GohzYa-5Tvf41Smf7HfN4aBUtJYTR0WPgR6wXo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736" y="3481844"/>
            <a:ext cx="6546696" cy="1630636"/>
          </a:xfrm>
          <a:prstGeom prst="rect">
            <a:avLst/>
          </a:prstGeom>
          <a:noFill/>
          <a:ln w="3810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lh4.googleusercontent.com/vWzurUs1smOa4RcXiO5T3DpnESo9F1CeAnjDCjcNeS8OjAeZTCBg0oB0Y2U06-vd__YoTLBGYOlKbeVhGJfCjY2eAyjJhXgJ3U2KeYYwtKv9f7VrUYM_rT7q_pTI5vApnOUJbg8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61731"/>
            <a:ext cx="1152128" cy="2919597"/>
          </a:xfrm>
          <a:prstGeom prst="rect">
            <a:avLst/>
          </a:prstGeom>
          <a:noFill/>
          <a:ln w="3810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11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683568" y="692696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4.3 เพิ่มลูกเล่นให้เกมผ่าแตงโมมีความน่าสนใจ เช่น เพิ่มคะแนนทีละ 1 </a:t>
            </a:r>
            <a:endParaRPr lang="th-TH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เมื่อ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คลิกถูกแตงโม ภายในเวลา 3 วินาที หากแตงโมไม่ถูก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คลิก</a:t>
            </a:r>
          </a:p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ให้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ลบแตงโมนั้นทิ้งแล้วลดคะแนนลง 1</a:t>
            </a:r>
          </a:p>
        </p:txBody>
      </p:sp>
      <p:pic>
        <p:nvPicPr>
          <p:cNvPr id="15362" name="Picture 2" descr="https://lh6.googleusercontent.com/-37EGs0kXtyrZXKb3k07NwZz3yL6eIV_14pynL_BPOS7vDbWg-K9GgJmUf6hBbPqg3Rt_qURoE6LkuV58mhEzi3KGwQxF2mn5oMt7imkupncePVn_y6nFFz-TMvKRBe8ADvZyKj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1"/>
          <a:stretch/>
        </p:blipFill>
        <p:spPr bwMode="auto">
          <a:xfrm>
            <a:off x="1835696" y="2073528"/>
            <a:ext cx="5616624" cy="4451816"/>
          </a:xfrm>
          <a:prstGeom prst="rect">
            <a:avLst/>
          </a:prstGeom>
          <a:noFill/>
          <a:ln w="3810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88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4432" y="938544"/>
            <a:ext cx="9144000" cy="1723549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6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แบ่งกลุ่มผู้เรียน</a:t>
            </a:r>
            <a:endParaRPr lang="th-TH" sz="5400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endParaRPr lang="th-TH" sz="18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7" name="กลุ่ม 6"/>
          <p:cNvGrpSpPr/>
          <p:nvPr/>
        </p:nvGrpSpPr>
        <p:grpSpPr>
          <a:xfrm>
            <a:off x="251520" y="3212976"/>
            <a:ext cx="448777" cy="880699"/>
            <a:chOff x="1043608" y="4869160"/>
            <a:chExt cx="648072" cy="1271803"/>
          </a:xfrm>
        </p:grpSpPr>
        <p:sp>
          <p:nvSpPr>
            <p:cNvPr id="2" name="แผนผังลำดับงาน: แยก 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" name="วงรี 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1" name="กลุ่ม 10"/>
          <p:cNvGrpSpPr/>
          <p:nvPr/>
        </p:nvGrpSpPr>
        <p:grpSpPr>
          <a:xfrm>
            <a:off x="827584" y="3212976"/>
            <a:ext cx="448777" cy="880699"/>
            <a:chOff x="1043608" y="4869160"/>
            <a:chExt cx="648072" cy="1271803"/>
          </a:xfrm>
        </p:grpSpPr>
        <p:sp>
          <p:nvSpPr>
            <p:cNvPr id="12" name="แผนผังลำดับงาน: แยก 1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วงรี 1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4" name="กลุ่ม 13"/>
          <p:cNvGrpSpPr/>
          <p:nvPr/>
        </p:nvGrpSpPr>
        <p:grpSpPr>
          <a:xfrm>
            <a:off x="503548" y="3505680"/>
            <a:ext cx="448777" cy="880699"/>
            <a:chOff x="1043608" y="4869160"/>
            <a:chExt cx="648072" cy="1271803"/>
          </a:xfrm>
        </p:grpSpPr>
        <p:sp>
          <p:nvSpPr>
            <p:cNvPr id="15" name="แผนผังลำดับงาน: แยก 14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วงรี 15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7" name="กลุ่ม 16"/>
          <p:cNvGrpSpPr/>
          <p:nvPr/>
        </p:nvGrpSpPr>
        <p:grpSpPr>
          <a:xfrm>
            <a:off x="1115616" y="3501008"/>
            <a:ext cx="448777" cy="880699"/>
            <a:chOff x="1043608" y="4869160"/>
            <a:chExt cx="648072" cy="1271803"/>
          </a:xfrm>
        </p:grpSpPr>
        <p:sp>
          <p:nvSpPr>
            <p:cNvPr id="18" name="แผนผังลำดับงาน: แยก 17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วงรี 18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2" name="กลุ่ม 21"/>
          <p:cNvGrpSpPr/>
          <p:nvPr/>
        </p:nvGrpSpPr>
        <p:grpSpPr>
          <a:xfrm>
            <a:off x="7844585" y="4867127"/>
            <a:ext cx="936104" cy="1224341"/>
            <a:chOff x="7646999" y="4317836"/>
            <a:chExt cx="936104" cy="1224341"/>
          </a:xfrm>
        </p:grpSpPr>
        <p:sp>
          <p:nvSpPr>
            <p:cNvPr id="20" name="มนมุมสี่เหลี่ยมผืนผ้าด้านเดียวกัน 19"/>
            <p:cNvSpPr/>
            <p:nvPr/>
          </p:nvSpPr>
          <p:spPr>
            <a:xfrm>
              <a:off x="7646999" y="4947302"/>
              <a:ext cx="936104" cy="594875"/>
            </a:xfrm>
            <a:prstGeom prst="round2SameRe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วงรี 20"/>
            <p:cNvSpPr/>
            <p:nvPr/>
          </p:nvSpPr>
          <p:spPr>
            <a:xfrm>
              <a:off x="7855822" y="4317836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5" name="กลุ่ม 24"/>
          <p:cNvGrpSpPr/>
          <p:nvPr/>
        </p:nvGrpSpPr>
        <p:grpSpPr>
          <a:xfrm>
            <a:off x="4716016" y="3337684"/>
            <a:ext cx="3219015" cy="1027419"/>
            <a:chOff x="4716016" y="3337685"/>
            <a:chExt cx="3219015" cy="1193944"/>
          </a:xfrm>
        </p:grpSpPr>
        <p:sp>
          <p:nvSpPr>
            <p:cNvPr id="23" name="คำบรรยายภาพแบบสี่เหลี่ยมมุมมน 22"/>
            <p:cNvSpPr/>
            <p:nvPr/>
          </p:nvSpPr>
          <p:spPr>
            <a:xfrm>
              <a:off x="4716016" y="3337685"/>
              <a:ext cx="3219015" cy="1193944"/>
            </a:xfrm>
            <a:prstGeom prst="wedgeRoundRectCallout">
              <a:avLst>
                <a:gd name="adj1" fmla="val 44209"/>
                <a:gd name="adj2" fmla="val 76261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สี่เหลี่ยมผืนผ้า 23"/>
            <p:cNvSpPr/>
            <p:nvPr/>
          </p:nvSpPr>
          <p:spPr>
            <a:xfrm>
              <a:off x="4806892" y="3536265"/>
              <a:ext cx="3063828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44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กลุ่มละ 4 คน</a:t>
              </a:r>
              <a:endPara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grpSp>
        <p:nvGrpSpPr>
          <p:cNvPr id="50" name="กลุ่ม 49"/>
          <p:cNvGrpSpPr/>
          <p:nvPr/>
        </p:nvGrpSpPr>
        <p:grpSpPr>
          <a:xfrm>
            <a:off x="2483768" y="3212976"/>
            <a:ext cx="448777" cy="880699"/>
            <a:chOff x="1043608" y="4869160"/>
            <a:chExt cx="648072" cy="1271803"/>
          </a:xfrm>
        </p:grpSpPr>
        <p:sp>
          <p:nvSpPr>
            <p:cNvPr id="51" name="แผนผังลำดับงาน: แยก 50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วงรี 51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3" name="กลุ่ม 52"/>
          <p:cNvGrpSpPr/>
          <p:nvPr/>
        </p:nvGrpSpPr>
        <p:grpSpPr>
          <a:xfrm>
            <a:off x="3059832" y="3212976"/>
            <a:ext cx="448777" cy="880699"/>
            <a:chOff x="1043608" y="4869160"/>
            <a:chExt cx="648072" cy="1271803"/>
          </a:xfrm>
        </p:grpSpPr>
        <p:sp>
          <p:nvSpPr>
            <p:cNvPr id="54" name="แผนผังลำดับงาน: แยก 53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5" name="วงรี 54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6" name="กลุ่ม 55"/>
          <p:cNvGrpSpPr/>
          <p:nvPr/>
        </p:nvGrpSpPr>
        <p:grpSpPr>
          <a:xfrm>
            <a:off x="2735796" y="3505680"/>
            <a:ext cx="448777" cy="880699"/>
            <a:chOff x="1043608" y="4869160"/>
            <a:chExt cx="648072" cy="1271803"/>
          </a:xfrm>
        </p:grpSpPr>
        <p:sp>
          <p:nvSpPr>
            <p:cNvPr id="57" name="แผนผังลำดับงาน: แยก 56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8" name="วงรี 57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9" name="กลุ่ม 58"/>
          <p:cNvGrpSpPr/>
          <p:nvPr/>
        </p:nvGrpSpPr>
        <p:grpSpPr>
          <a:xfrm>
            <a:off x="3347864" y="3501008"/>
            <a:ext cx="448777" cy="880699"/>
            <a:chOff x="1043608" y="4869160"/>
            <a:chExt cx="648072" cy="1271803"/>
          </a:xfrm>
        </p:grpSpPr>
        <p:sp>
          <p:nvSpPr>
            <p:cNvPr id="60" name="แผนผังลำดับงาน: แยก 59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1" name="วงรี 60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2" name="กลุ่ม 61"/>
          <p:cNvGrpSpPr/>
          <p:nvPr/>
        </p:nvGrpSpPr>
        <p:grpSpPr>
          <a:xfrm>
            <a:off x="391058" y="5043877"/>
            <a:ext cx="448777" cy="880699"/>
            <a:chOff x="1043608" y="4869160"/>
            <a:chExt cx="648072" cy="1271803"/>
          </a:xfrm>
        </p:grpSpPr>
        <p:sp>
          <p:nvSpPr>
            <p:cNvPr id="63" name="แผนผังลำดับงาน: แยก 62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4" name="วงรี 63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5" name="กลุ่ม 64"/>
          <p:cNvGrpSpPr/>
          <p:nvPr/>
        </p:nvGrpSpPr>
        <p:grpSpPr>
          <a:xfrm>
            <a:off x="967122" y="5043877"/>
            <a:ext cx="448777" cy="880699"/>
            <a:chOff x="1043608" y="4869160"/>
            <a:chExt cx="648072" cy="1271803"/>
          </a:xfrm>
        </p:grpSpPr>
        <p:sp>
          <p:nvSpPr>
            <p:cNvPr id="66" name="แผนผังลำดับงาน: แยก 65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7" name="วงรี 66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8" name="กลุ่ม 67"/>
          <p:cNvGrpSpPr/>
          <p:nvPr/>
        </p:nvGrpSpPr>
        <p:grpSpPr>
          <a:xfrm>
            <a:off x="643086" y="5336581"/>
            <a:ext cx="448777" cy="880699"/>
            <a:chOff x="1043608" y="4869160"/>
            <a:chExt cx="648072" cy="1271803"/>
          </a:xfrm>
        </p:grpSpPr>
        <p:sp>
          <p:nvSpPr>
            <p:cNvPr id="69" name="แผนผังลำดับงาน: แยก 68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0" name="วงรี 69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1" name="กลุ่ม 70"/>
          <p:cNvGrpSpPr/>
          <p:nvPr/>
        </p:nvGrpSpPr>
        <p:grpSpPr>
          <a:xfrm>
            <a:off x="1255154" y="5331909"/>
            <a:ext cx="448777" cy="880699"/>
            <a:chOff x="1043608" y="4869160"/>
            <a:chExt cx="648072" cy="1271803"/>
          </a:xfrm>
        </p:grpSpPr>
        <p:sp>
          <p:nvSpPr>
            <p:cNvPr id="72" name="แผนผังลำดับงาน: แยก 7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3" name="วงรี 7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4" name="กลุ่ม 73"/>
          <p:cNvGrpSpPr/>
          <p:nvPr/>
        </p:nvGrpSpPr>
        <p:grpSpPr>
          <a:xfrm>
            <a:off x="2389642" y="5056243"/>
            <a:ext cx="448777" cy="880699"/>
            <a:chOff x="1043608" y="4869160"/>
            <a:chExt cx="648072" cy="1271803"/>
          </a:xfrm>
        </p:grpSpPr>
        <p:sp>
          <p:nvSpPr>
            <p:cNvPr id="75" name="แผนผังลำดับงาน: แยก 74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6" name="วงรี 75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7" name="กลุ่ม 76"/>
          <p:cNvGrpSpPr/>
          <p:nvPr/>
        </p:nvGrpSpPr>
        <p:grpSpPr>
          <a:xfrm>
            <a:off x="2965706" y="5056243"/>
            <a:ext cx="448777" cy="880699"/>
            <a:chOff x="1043608" y="4869160"/>
            <a:chExt cx="648072" cy="1271803"/>
          </a:xfrm>
        </p:grpSpPr>
        <p:sp>
          <p:nvSpPr>
            <p:cNvPr id="78" name="แผนผังลำดับงาน: แยก 77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9" name="วงรี 78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80" name="กลุ่ม 79"/>
          <p:cNvGrpSpPr/>
          <p:nvPr/>
        </p:nvGrpSpPr>
        <p:grpSpPr>
          <a:xfrm>
            <a:off x="2641670" y="5348947"/>
            <a:ext cx="448777" cy="880699"/>
            <a:chOff x="1043608" y="4869160"/>
            <a:chExt cx="648072" cy="1271803"/>
          </a:xfrm>
        </p:grpSpPr>
        <p:sp>
          <p:nvSpPr>
            <p:cNvPr id="81" name="แผนผังลำดับงาน: แยก 80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2" name="วงรี 81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83" name="กลุ่ม 82"/>
          <p:cNvGrpSpPr/>
          <p:nvPr/>
        </p:nvGrpSpPr>
        <p:grpSpPr>
          <a:xfrm>
            <a:off x="3253738" y="5344275"/>
            <a:ext cx="448777" cy="880699"/>
            <a:chOff x="1043608" y="4869160"/>
            <a:chExt cx="648072" cy="1271803"/>
          </a:xfrm>
        </p:grpSpPr>
        <p:sp>
          <p:nvSpPr>
            <p:cNvPr id="84" name="แผนผังลำดับงาน: แยก 83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5" name="วงรี 84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337293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4432" y="1202556"/>
            <a:ext cx="9144000" cy="215443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ผู้เรียน</a:t>
            </a:r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ทำใบกิจกรรมที่ 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10.2</a:t>
            </a:r>
            <a:endParaRPr lang="th-TH" sz="44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ลองคิดจากสถานการณ์</a:t>
            </a:r>
            <a:endParaRPr lang="th-TH" sz="4000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endParaRPr lang="th-TH" sz="18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466732" y="2422979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กลุ่ม 21"/>
          <p:cNvGrpSpPr/>
          <p:nvPr/>
        </p:nvGrpSpPr>
        <p:grpSpPr>
          <a:xfrm>
            <a:off x="7051246" y="5255605"/>
            <a:ext cx="936104" cy="1224341"/>
            <a:chOff x="7646999" y="4317836"/>
            <a:chExt cx="936104" cy="1224341"/>
          </a:xfrm>
        </p:grpSpPr>
        <p:sp>
          <p:nvSpPr>
            <p:cNvPr id="20" name="มนมุมสี่เหลี่ยมผืนผ้าด้านเดียวกัน 19"/>
            <p:cNvSpPr/>
            <p:nvPr/>
          </p:nvSpPr>
          <p:spPr>
            <a:xfrm>
              <a:off x="7646999" y="4947302"/>
              <a:ext cx="936104" cy="594875"/>
            </a:xfrm>
            <a:prstGeom prst="round2SameRe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วงรี 20"/>
            <p:cNvSpPr/>
            <p:nvPr/>
          </p:nvSpPr>
          <p:spPr>
            <a:xfrm>
              <a:off x="7855822" y="4317836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5" name="กลุ่ม 24"/>
          <p:cNvGrpSpPr/>
          <p:nvPr/>
        </p:nvGrpSpPr>
        <p:grpSpPr>
          <a:xfrm>
            <a:off x="3923928" y="3645024"/>
            <a:ext cx="3219015" cy="1444981"/>
            <a:chOff x="4716016" y="3337685"/>
            <a:chExt cx="3219015" cy="1444981"/>
          </a:xfrm>
        </p:grpSpPr>
        <p:sp>
          <p:nvSpPr>
            <p:cNvPr id="23" name="คำบรรยายภาพแบบสี่เหลี่ยมมุมมน 22"/>
            <p:cNvSpPr/>
            <p:nvPr/>
          </p:nvSpPr>
          <p:spPr>
            <a:xfrm>
              <a:off x="4716016" y="3337685"/>
              <a:ext cx="3219015" cy="1444981"/>
            </a:xfrm>
            <a:prstGeom prst="wedgeRoundRectCallout">
              <a:avLst>
                <a:gd name="adj1" fmla="val 44209"/>
                <a:gd name="adj2" fmla="val 76261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สี่เหลี่ยมผืนผ้า 23"/>
            <p:cNvSpPr/>
            <p:nvPr/>
          </p:nvSpPr>
          <p:spPr>
            <a:xfrm>
              <a:off x="4820540" y="3501008"/>
              <a:ext cx="306382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36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ช่วยกันคิดนะจ๊ะเด็กๆ</a:t>
              </a:r>
              <a:endPara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77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มุมมน 4"/>
          <p:cNvSpPr/>
          <p:nvPr/>
        </p:nvSpPr>
        <p:spPr>
          <a:xfrm>
            <a:off x="539552" y="620688"/>
            <a:ext cx="8064896" cy="2690098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สถานการณ์</a:t>
            </a:r>
          </a:p>
          <a:p>
            <a:pPr algn="ctr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ถ้า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วันนี้ฝนตก และสัปดาห์หน้ามีการ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สอบ</a:t>
            </a:r>
          </a:p>
          <a:p>
            <a:pPr algn="ctr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จะ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อยู่บ้านอ่านหนังสือ ไม่เช่นนั้น จะ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รวมกลุ่ม              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ไปช่วยเก็บขยะที่สถานที่ท่องเที่ยวใกล้บ้าน</a:t>
            </a:r>
          </a:p>
        </p:txBody>
      </p:sp>
      <p:sp>
        <p:nvSpPr>
          <p:cNvPr id="6" name="สี่เหลี่ยมผืนผ้ามุมมน 5"/>
          <p:cNvSpPr/>
          <p:nvPr/>
        </p:nvSpPr>
        <p:spPr>
          <a:xfrm>
            <a:off x="539552" y="3645024"/>
            <a:ext cx="8064896" cy="2690098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แนวคำตอบ</a:t>
            </a:r>
          </a:p>
          <a:p>
            <a:pPr algn="ctr"/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ถ้า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วันนี้ฝนตก และสัปดาห์หน้ามีการ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สอบ</a:t>
            </a:r>
          </a:p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จะ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อยู่บ้านอ่านหนังสือ 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ไม่เช่นนั้น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จะรวมกลุ่ม                    ไปช่วยเก็บขยะที่สถานที่ท่องเที่ยวใกล้บ้าน</a:t>
            </a:r>
          </a:p>
        </p:txBody>
      </p:sp>
      <p:sp>
        <p:nvSpPr>
          <p:cNvPr id="2" name="ลูกศรลง 1"/>
          <p:cNvSpPr/>
          <p:nvPr/>
        </p:nvSpPr>
        <p:spPr>
          <a:xfrm>
            <a:off x="4355976" y="3153869"/>
            <a:ext cx="792088" cy="648072"/>
          </a:xfrm>
          <a:prstGeom prst="downArrow">
            <a:avLst/>
          </a:prstGeom>
          <a:gradFill flip="none" rotWithShape="1">
            <a:gsLst>
              <a:gs pos="0">
                <a:srgbClr val="0000FF"/>
              </a:gs>
              <a:gs pos="58000">
                <a:srgbClr val="FFFF00"/>
              </a:gs>
              <a:gs pos="100000">
                <a:schemeClr val="bg1"/>
              </a:gs>
            </a:gsLst>
            <a:lin ang="2700000" scaled="1"/>
            <a:tileRect/>
          </a:gradFill>
          <a:ln w="28575"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8311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259632" y="692696"/>
            <a:ext cx="6696744" cy="707886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10.2 ลองคิดจากสถานการณ์</a:t>
            </a:r>
            <a:endParaRPr lang="th-TH" sz="40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สี่เหลี่ยมผืนผ้ามุมมน 3"/>
          <p:cNvSpPr/>
          <p:nvPr/>
        </p:nvSpPr>
        <p:spPr>
          <a:xfrm>
            <a:off x="395536" y="1484784"/>
            <a:ext cx="8424936" cy="4256484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สถานการณ์ที่ 1</a:t>
            </a:r>
            <a:endParaRPr lang="th-TH" sz="44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ถ้า </a:t>
            </a:r>
            <a:r>
              <a:rPr lang="th-TH" sz="4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ด.ช.</a:t>
            </a:r>
            <a:r>
              <a:rPr lang="th-TH" sz="4000" b="1" dirty="0" err="1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บิว</a:t>
            </a:r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ต้องการ</a:t>
            </a:r>
            <a:r>
              <a:rPr lang="th-TH" sz="4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ซื้อเมาส์ในราคาไม่</a:t>
            </a:r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เกิน</a:t>
            </a:r>
          </a:p>
          <a:p>
            <a:pPr algn="ctr"/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500 </a:t>
            </a:r>
            <a:r>
              <a:rPr lang="th-TH" sz="4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บาท โดยมีเงื่อนไขว่าถ้าราคาเมาส์ไร้</a:t>
            </a:r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สาย</a:t>
            </a:r>
          </a:p>
          <a:p>
            <a:pPr algn="ctr"/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แพง</a:t>
            </a:r>
            <a:r>
              <a:rPr lang="th-TH" sz="4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กว่าราคาเมาส์มีสายไม่เกิน 100 </a:t>
            </a:r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บาท</a:t>
            </a:r>
          </a:p>
          <a:p>
            <a:pPr algn="ctr"/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จะ</a:t>
            </a:r>
            <a:r>
              <a:rPr lang="th-TH" sz="4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เลือกซื้อเมาส์ไร้สาย แต่ถ้าราคาแพงเกิน</a:t>
            </a:r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กว่า</a:t>
            </a:r>
          </a:p>
          <a:p>
            <a:pPr algn="ctr"/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100 </a:t>
            </a:r>
            <a:r>
              <a:rPr lang="th-TH" sz="4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บาทจะเลือกซื้อเมาส์มีสาย</a:t>
            </a:r>
          </a:p>
        </p:txBody>
      </p:sp>
    </p:spTree>
    <p:extLst>
      <p:ext uri="{BB962C8B-B14F-4D97-AF65-F5344CB8AC3E}">
        <p14:creationId xmlns:p14="http://schemas.microsoft.com/office/powerpoint/2010/main" val="238076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79512" y="1010777"/>
            <a:ext cx="85334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การวิเคราะห์และกำหนดรายละเอียดของปัญหา </a:t>
            </a:r>
            <a:endParaRPr lang="th-TH" sz="3200" dirty="0"/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404476" y="2195282"/>
            <a:ext cx="32314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ข้อมูลเข้า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386275" y="3474874"/>
            <a:ext cx="3515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ข้อมูลออก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2984770" y="2204864"/>
            <a:ext cx="56196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จำนวนเงินที่</a:t>
            </a:r>
            <a:r>
              <a:rPr lang="th-TH" sz="3600" b="1" dirty="0" err="1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บิว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มี  ราคาเมาส์มีสาย</a:t>
            </a:r>
          </a:p>
          <a:p>
            <a:pPr indent="457200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และ ราคาเมาส์ไร้สาย</a:t>
            </a: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2935498" y="3487360"/>
            <a:ext cx="6100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การตัดสินใจซื้อเมาส์ (ไม่สามารถซื้อได้, </a:t>
            </a:r>
          </a:p>
          <a:p>
            <a:pPr indent="457200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ซื้อเมาส์มีสาย, ซื้อเมาส์ไร้สาย)</a:t>
            </a:r>
          </a:p>
        </p:txBody>
      </p:sp>
    </p:spTree>
    <p:extLst>
      <p:ext uri="{BB962C8B-B14F-4D97-AF65-F5344CB8AC3E}">
        <p14:creationId xmlns:p14="http://schemas.microsoft.com/office/powerpoint/2010/main" val="315755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35621" y="908720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วิธีการตรวจสอบความ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ถูกต้อง (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สมมติข้อมูลอย่างน้อย  2 ชุด)</a:t>
            </a:r>
          </a:p>
        </p:txBody>
      </p:sp>
      <p:sp>
        <p:nvSpPr>
          <p:cNvPr id="10" name="กล่องข้อความ 9"/>
          <p:cNvSpPr txBox="1"/>
          <p:nvPr/>
        </p:nvSpPr>
        <p:spPr>
          <a:xfrm>
            <a:off x="791072" y="1691015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ชุดที่ 1</a:t>
            </a:r>
          </a:p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</a:t>
            </a:r>
            <a:r>
              <a:rPr lang="th-TH" sz="3600" b="1" dirty="0">
                <a:solidFill>
                  <a:srgbClr val="0000CC"/>
                </a:solidFill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มูลเข้า คือ 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มีเงิน 700  เมาส์ไร้สายราคา 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650</a:t>
            </a:r>
          </a:p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           เมาส์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มีสาย 590  </a:t>
            </a:r>
          </a:p>
          <a:p>
            <a:pPr indent="457200"/>
            <a:r>
              <a:rPr lang="th-TH" sz="3600" b="1" dirty="0">
                <a:solidFill>
                  <a:srgbClr val="0000CC"/>
                </a:solidFill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ข้อมูลออก คือ 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ไม่สามารถซื้อได้</a:t>
            </a:r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663168" y="4149080"/>
            <a:ext cx="8373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ชุดที่ 2</a:t>
            </a:r>
          </a:p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</a:t>
            </a:r>
            <a:r>
              <a:rPr lang="th-TH" sz="3600" b="1" dirty="0">
                <a:solidFill>
                  <a:srgbClr val="0000CC"/>
                </a:solidFill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มูลเข้า คือ 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มีเงิน 300  เมาส์ไร้สายราคา 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400</a:t>
            </a:r>
          </a:p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            เมาส์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มีสาย 299  </a:t>
            </a:r>
          </a:p>
          <a:p>
            <a:r>
              <a:rPr lang="th-TH" sz="3600" b="1" dirty="0">
                <a:solidFill>
                  <a:srgbClr val="0000CC"/>
                </a:solidFill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      ข้อมูลออก คือ 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ซื้อเมาส์มีสาย</a:t>
            </a:r>
          </a:p>
        </p:txBody>
      </p:sp>
    </p:spTree>
    <p:extLst>
      <p:ext uri="{BB962C8B-B14F-4D97-AF65-F5344CB8AC3E}">
        <p14:creationId xmlns:p14="http://schemas.microsoft.com/office/powerpoint/2010/main" val="3530387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-25742" y="548680"/>
            <a:ext cx="91264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วางแผนการแก้ปัญหา (รหัสลำลองหรือผังงาน)</a:t>
            </a:r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539552" y="1196752"/>
            <a:ext cx="8136904" cy="526297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9000">
                <a:schemeClr val="bg1"/>
              </a:gs>
              <a:gs pos="55000">
                <a:srgbClr val="65D7FF"/>
              </a:gs>
              <a:gs pos="95000">
                <a:schemeClr val="accent4">
                  <a:tint val="5000"/>
                  <a:satMod val="25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th-TH"/>
            </a:defPPr>
            <a:lvl1pPr>
              <a:defRPr sz="2000"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th-TH" sz="2800" dirty="0" smtClean="0"/>
              <a:t>   เริ่มต้น</a:t>
            </a:r>
            <a:endParaRPr lang="th-TH" sz="2800" dirty="0"/>
          </a:p>
          <a:p>
            <a:r>
              <a:rPr lang="th-TH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1</a:t>
            </a:r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. </a:t>
            </a:r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budget ←  </a:t>
            </a:r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รับจำนวนเงินที่มี</a:t>
            </a:r>
            <a:endParaRPr lang="en-US" sz="2800" dirty="0">
              <a:solidFill>
                <a:schemeClr val="dk1"/>
              </a:solidFill>
              <a:effectLst>
                <a:glow rad="114300">
                  <a:srgbClr val="FFFF00"/>
                </a:glow>
              </a:effectLst>
            </a:endParaRPr>
          </a:p>
          <a:p>
            <a:r>
              <a:rPr lang="en-US" sz="2800" dirty="0" smtClean="0"/>
              <a:t>   2</a:t>
            </a:r>
            <a:r>
              <a:rPr lang="en-US" sz="2800" dirty="0"/>
              <a:t>. wireless ←  </a:t>
            </a:r>
            <a:r>
              <a:rPr lang="th-TH" sz="2800" dirty="0"/>
              <a:t>รับราคาเมาส์ไร้สาย</a:t>
            </a:r>
            <a:endParaRPr lang="en-US" sz="2800" dirty="0"/>
          </a:p>
          <a:p>
            <a:r>
              <a:rPr lang="en-US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3</a:t>
            </a:r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. wire ←  </a:t>
            </a:r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รับราคาเมาส์มีสาย</a:t>
            </a:r>
            <a:endParaRPr lang="en-US" sz="2800" dirty="0">
              <a:solidFill>
                <a:schemeClr val="dk1"/>
              </a:solidFill>
              <a:effectLst>
                <a:glow rad="114300">
                  <a:srgbClr val="FFFF00"/>
                </a:glow>
              </a:effectLst>
            </a:endParaRPr>
          </a:p>
          <a:p>
            <a:r>
              <a:rPr lang="en-US" sz="2800" dirty="0" smtClean="0"/>
              <a:t>   4</a:t>
            </a:r>
            <a:r>
              <a:rPr lang="en-US" sz="2800" dirty="0"/>
              <a:t>. </a:t>
            </a:r>
            <a:r>
              <a:rPr lang="th-TH" sz="2800" dirty="0"/>
              <a:t>ถ้า </a:t>
            </a:r>
            <a:r>
              <a:rPr lang="en-US" sz="2800" dirty="0"/>
              <a:t>wireless &lt;=500 </a:t>
            </a:r>
            <a:r>
              <a:rPr lang="th-TH" sz="2800" dirty="0"/>
              <a:t>และ (</a:t>
            </a:r>
            <a:r>
              <a:rPr lang="en-US" sz="2800" dirty="0"/>
              <a:t>wireless-wire)&lt;=100 </a:t>
            </a:r>
            <a:endParaRPr lang="th-TH" sz="2800" dirty="0" smtClean="0"/>
          </a:p>
          <a:p>
            <a:r>
              <a:rPr lang="th-TH" sz="2800" dirty="0"/>
              <a:t> </a:t>
            </a:r>
            <a:r>
              <a:rPr lang="th-TH" sz="2800" dirty="0" smtClean="0"/>
              <a:t>      และ </a:t>
            </a:r>
            <a:r>
              <a:rPr lang="en-US" sz="2800" dirty="0"/>
              <a:t>budget &gt;= wireless</a:t>
            </a:r>
          </a:p>
          <a:p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 </a:t>
            </a:r>
            <a:r>
              <a:rPr lang="en-US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4.1 </a:t>
            </a:r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แสดงข้อความ   “ซื้อเมาส์ไร้สาย”</a:t>
            </a:r>
          </a:p>
          <a:p>
            <a:r>
              <a:rPr lang="th-TH" sz="2800" dirty="0"/>
              <a:t>	ไม่เช่นนั้น  ถ้า (</a:t>
            </a:r>
            <a:r>
              <a:rPr lang="en-US" sz="2800" dirty="0"/>
              <a:t>wireless&lt;=500) </a:t>
            </a:r>
            <a:endParaRPr lang="th-TH" sz="2800" dirty="0" smtClean="0"/>
          </a:p>
          <a:p>
            <a:r>
              <a:rPr lang="th-TH" sz="2800" dirty="0"/>
              <a:t>	</a:t>
            </a:r>
            <a:r>
              <a:rPr lang="th-TH" sz="2800" dirty="0" smtClean="0"/>
              <a:t>	   และ </a:t>
            </a:r>
            <a:r>
              <a:rPr lang="th-TH" sz="2800" dirty="0"/>
              <a:t>(</a:t>
            </a:r>
            <a:r>
              <a:rPr lang="en-US" sz="2800" dirty="0"/>
              <a:t>wireless-wire)&gt;100 </a:t>
            </a:r>
            <a:r>
              <a:rPr lang="th-TH" sz="2800" dirty="0"/>
              <a:t>และ </a:t>
            </a:r>
            <a:r>
              <a:rPr lang="en-US" sz="2800" dirty="0"/>
              <a:t>budget &gt;= wire</a:t>
            </a:r>
          </a:p>
          <a:p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 </a:t>
            </a:r>
            <a:r>
              <a:rPr lang="en-US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4.2 </a:t>
            </a:r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แสดงข้อความ   “ซื้อเมาส์มีสาย”</a:t>
            </a:r>
          </a:p>
          <a:p>
            <a:r>
              <a:rPr lang="th-TH" dirty="0"/>
              <a:t>	</a:t>
            </a:r>
            <a:r>
              <a:rPr lang="th-TH" dirty="0" smtClean="0"/>
              <a:t> </a:t>
            </a:r>
            <a:r>
              <a:rPr lang="th-TH" sz="2800" dirty="0" smtClean="0"/>
              <a:t>ไม่เช่นนั้น</a:t>
            </a:r>
            <a:endParaRPr lang="th-TH" sz="2800" dirty="0"/>
          </a:p>
          <a:p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 </a:t>
            </a:r>
            <a:r>
              <a:rPr lang="en-US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5.3 </a:t>
            </a:r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แสดงข้อความ   “ไม่สามารถซื้อได้”</a:t>
            </a:r>
          </a:p>
        </p:txBody>
      </p:sp>
    </p:spTree>
    <p:extLst>
      <p:ext uri="{BB962C8B-B14F-4D97-AF65-F5344CB8AC3E}">
        <p14:creationId xmlns:p14="http://schemas.microsoft.com/office/powerpoint/2010/main" val="3322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กล่องข้อความ 1"/>
          <p:cNvSpPr txBox="1"/>
          <p:nvPr/>
        </p:nvSpPr>
        <p:spPr>
          <a:xfrm>
            <a:off x="450845" y="620688"/>
            <a:ext cx="65694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3. ให้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เขียนโปรแกรมตามที่ออกแบบ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ไว้</a:t>
            </a:r>
          </a:p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พร้อมทั้งตรวจสอบ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และประเมินผล</a:t>
            </a:r>
          </a:p>
        </p:txBody>
      </p:sp>
      <p:pic>
        <p:nvPicPr>
          <p:cNvPr id="1026" name="Picture 2" descr="https://lh6.googleusercontent.com/PvlAMPstFIxw-tN12bxzeJDvuWzd6bzKA7scbPcLVWymnCQMNyqOvpaS0XmGo0uqqdeZ9DKRj0iaACvu62wThm5DUZOPTggVbVkkSnTB4MyijtB38wXKHGaeWr_b3ysEOftARMv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8712968" cy="4571712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29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337596" y="476672"/>
            <a:ext cx="8424936" cy="6027182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สถานการณ์ที่ 2</a:t>
            </a:r>
            <a:endParaRPr lang="th-TH" sz="44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ร้านหนังสือจัด</a:t>
            </a:r>
            <a:r>
              <a:rPr lang="th-TH" sz="3600" b="1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โปร</a:t>
            </a:r>
            <a:r>
              <a:rPr lang="th-TH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โมชันส่วนลดให้กับลูกค้าสำหรับหนังสือที่มีราคาเกิน 50 บาท ดังนี้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ถ้าซื้อหนังสือเพียง   1 เล่ม ได้รับส่วนลด  5 บาท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ถ้าซื้อหนังสือ 2 เล่มขึ้นไปแต่ไม่เกิน  5 เล่ม ได้รับส่วนลด                      เล่มละ 10 บาททุกเล่ม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ถ้าซื้อหนังสือตั้งแต่ 6 เล่มขึ้นไป ได้รับส่วนลด เล่มละ  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</a:p>
          <a:p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12 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บาททุกเล่ม หรือลด 5% จากราคารวม โดยเลือก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สิทธิ์</a:t>
            </a:r>
          </a:p>
          <a:p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ที่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ได้รับส่วนลดมากกว่า</a:t>
            </a:r>
          </a:p>
          <a:p>
            <a:r>
              <a:rPr lang="th-TH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ให้คำนวณส่วนลดที่ได้จากการซื้อหนังสือในครั้งนี้</a:t>
            </a:r>
            <a:endParaRPr lang="th-TH" sz="44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5331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70972" y="692696"/>
            <a:ext cx="85334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การวิเคราะห์และกำหนดรายละเอียดของปัญหา </a:t>
            </a:r>
            <a:endParaRPr lang="th-TH" sz="3200" dirty="0"/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395536" y="1404065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ข้อมูลเข้า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377334" y="2638653"/>
            <a:ext cx="3603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ข้อมูลออก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กล่องข้อความ 5"/>
          <p:cNvSpPr txBox="1"/>
          <p:nvPr/>
        </p:nvSpPr>
        <p:spPr>
          <a:xfrm>
            <a:off x="3319380" y="1404065"/>
            <a:ext cx="32688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จำนวนหนังสือที่ซื้อ </a:t>
            </a:r>
            <a:endParaRPr lang="th-TH" sz="3600" b="1" dirty="0" smtClean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ราคา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หนังสือแต่ละเล่ม</a:t>
            </a:r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3427339" y="2638652"/>
            <a:ext cx="1936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ราคาส่วนลด</a:t>
            </a: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377334" y="357591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วิธีการตรวจสอบความ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ถูกต้อง</a:t>
            </a:r>
          </a:p>
          <a:p>
            <a:pPr indent="457200"/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(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สมมติข้อมูลอย่างน้อย  2 ชุด)</a:t>
            </a:r>
          </a:p>
        </p:txBody>
      </p:sp>
    </p:spTree>
    <p:extLst>
      <p:ext uri="{BB962C8B-B14F-4D97-AF65-F5344CB8AC3E}">
        <p14:creationId xmlns:p14="http://schemas.microsoft.com/office/powerpoint/2010/main" val="35676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สี่เหลี่ยมผืนผ้า 9"/>
          <p:cNvSpPr/>
          <p:nvPr/>
        </p:nvSpPr>
        <p:spPr>
          <a:xfrm>
            <a:off x="539552" y="548680"/>
            <a:ext cx="2376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ข้อมูลชุดที่ 1</a:t>
            </a:r>
          </a:p>
        </p:txBody>
      </p:sp>
      <p:graphicFrame>
        <p:nvGraphicFramePr>
          <p:cNvPr id="9" name="ตาราง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544150"/>
              </p:ext>
            </p:extLst>
          </p:nvPr>
        </p:nvGraphicFramePr>
        <p:xfrm>
          <a:off x="395536" y="1349479"/>
          <a:ext cx="8185137" cy="467335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025961"/>
                <a:gridCol w="3159176"/>
              </a:tblGrid>
              <a:tr h="519262"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ข้อมูลเข้า</a:t>
                      </a:r>
                      <a:endParaRPr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ข้อมูลออก </a:t>
                      </a:r>
                      <a:endParaRPr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262">
                <a:tc>
                  <a:txBody>
                    <a:bodyPr/>
                    <a:lstStyle/>
                    <a:p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จำนวนหนังสือที่ซื้อ   7 เล่ม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ส่วนลด 84 บาท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- หนังสือเล่มที่ 1 </a:t>
                      </a:r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: </a:t>
                      </a: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120  บาท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- หนังสือเล่มที่ 2 </a:t>
                      </a:r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: </a:t>
                      </a: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30    บาท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- หนังสือเล่มที่ 3 </a:t>
                      </a:r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: </a:t>
                      </a: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60    บาท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- หนังสือเล่มที่ 4 </a:t>
                      </a:r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: </a:t>
                      </a: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300  บาท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- หนังสือเล่มที่ 5 </a:t>
                      </a:r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: </a:t>
                      </a: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20    บาท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- หนังสือเล่มที่ 6 </a:t>
                      </a:r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: </a:t>
                      </a: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560  บาท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- หนังสือเล่มที่ 7 </a:t>
                      </a:r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: </a:t>
                      </a: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150  บาท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793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สี่เหลี่ยมผืนผ้า 9"/>
          <p:cNvSpPr/>
          <p:nvPr/>
        </p:nvSpPr>
        <p:spPr>
          <a:xfrm>
            <a:off x="755576" y="683985"/>
            <a:ext cx="2376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ข้อมูลชุดที่ 2</a:t>
            </a:r>
          </a:p>
        </p:txBody>
      </p:sp>
      <p:graphicFrame>
        <p:nvGraphicFramePr>
          <p:cNvPr id="9" name="ตาราง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63222"/>
              </p:ext>
            </p:extLst>
          </p:nvPr>
        </p:nvGraphicFramePr>
        <p:xfrm>
          <a:off x="395536" y="1349479"/>
          <a:ext cx="8185137" cy="259631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025961"/>
                <a:gridCol w="3159176"/>
              </a:tblGrid>
              <a:tr h="519262"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ข้อมูลเข้า</a:t>
                      </a:r>
                      <a:endParaRPr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ข้อมูลออก </a:t>
                      </a:r>
                      <a:endParaRPr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9262">
                <a:tc>
                  <a:txBody>
                    <a:bodyPr/>
                    <a:lstStyle/>
                    <a:p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จำนวนหนังสือที่ซื้อ   3 เล่ม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ส่วนลด 20 บาท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FFCCFF"/>
                    </a:solidFill>
                  </a:tcPr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- จำนวนหนังสือที่ซื้อ   2 เล่ม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- หนังสือเล่มที่ 1  50 บาท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- หนังสือเล่มที่ 2  69 บาท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035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16024" y="692696"/>
            <a:ext cx="8100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วางแผนการแก้ปัญหา (รหัสลำลองหรือผังงาน)</a:t>
            </a:r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710801" y="1340768"/>
            <a:ext cx="7749631" cy="501675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9000">
                <a:schemeClr val="bg1"/>
              </a:gs>
              <a:gs pos="55000">
                <a:srgbClr val="65D7FF"/>
              </a:gs>
              <a:gs pos="95000">
                <a:schemeClr val="accent4">
                  <a:tint val="5000"/>
                  <a:satMod val="25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th-TH" sz="3200" dirty="0" smtClean="0"/>
              <a:t>	เริ่มต้น</a:t>
            </a:r>
            <a:endParaRPr lang="th-TH" sz="3200" dirty="0"/>
          </a:p>
          <a:p>
            <a:r>
              <a:rPr lang="th-TH" sz="32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	1</a:t>
            </a:r>
            <a:r>
              <a:rPr lang="th-TH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. </a:t>
            </a:r>
            <a:r>
              <a:rPr lang="en-US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discount ←  0</a:t>
            </a:r>
            <a:endParaRPr lang="th-TH" sz="3200" dirty="0">
              <a:solidFill>
                <a:schemeClr val="dk1"/>
              </a:solidFill>
              <a:effectLst>
                <a:glow rad="114300">
                  <a:srgbClr val="FFFF00"/>
                </a:glow>
              </a:effectLst>
            </a:endParaRPr>
          </a:p>
          <a:p>
            <a:r>
              <a:rPr lang="en-US" sz="3200" dirty="0" smtClean="0"/>
              <a:t>	2</a:t>
            </a:r>
            <a:r>
              <a:rPr lang="en-US" sz="3200" dirty="0"/>
              <a:t>. n ← </a:t>
            </a:r>
            <a:r>
              <a:rPr lang="th-TH" sz="3200" dirty="0"/>
              <a:t>รับจำนวนหนังสือ</a:t>
            </a:r>
          </a:p>
          <a:p>
            <a:r>
              <a:rPr lang="en-US" sz="32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	3</a:t>
            </a:r>
            <a:r>
              <a:rPr lang="en-US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. </a:t>
            </a:r>
            <a:r>
              <a:rPr lang="th-TH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ถ้า </a:t>
            </a:r>
            <a:r>
              <a:rPr lang="en-US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n = 1 </a:t>
            </a:r>
            <a:r>
              <a:rPr lang="th-TH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แล้ว</a:t>
            </a:r>
          </a:p>
          <a:p>
            <a:r>
              <a:rPr lang="en-US" sz="3200" dirty="0"/>
              <a:t>   </a:t>
            </a:r>
            <a:r>
              <a:rPr lang="en-US" sz="3200" dirty="0" smtClean="0"/>
              <a:t>		3.1 </a:t>
            </a:r>
            <a:r>
              <a:rPr lang="en-US" sz="3200" dirty="0"/>
              <a:t>discount = 5</a:t>
            </a:r>
            <a:endParaRPr lang="th-TH" sz="3200" dirty="0"/>
          </a:p>
          <a:p>
            <a:r>
              <a:rPr lang="th-TH" sz="3200" dirty="0"/>
              <a:t>	</a:t>
            </a:r>
            <a:r>
              <a:rPr lang="th-TH" sz="3200" dirty="0" smtClean="0"/>
              <a:t>		ไม่เช่นนั้น  </a:t>
            </a:r>
            <a:r>
              <a:rPr lang="th-TH" sz="3200" dirty="0"/>
              <a:t>ถ้า </a:t>
            </a:r>
            <a:r>
              <a:rPr lang="en-US" sz="3200" dirty="0"/>
              <a:t>n &gt;=2 </a:t>
            </a:r>
            <a:r>
              <a:rPr lang="th-TH" sz="3200" dirty="0"/>
              <a:t>และ </a:t>
            </a:r>
            <a:r>
              <a:rPr lang="en-US" sz="3200" dirty="0"/>
              <a:t>n &lt;=5 </a:t>
            </a:r>
            <a:r>
              <a:rPr lang="th-TH" sz="3200" dirty="0"/>
              <a:t>แล้ว</a:t>
            </a:r>
          </a:p>
          <a:p>
            <a:r>
              <a:rPr lang="en-US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</a:t>
            </a:r>
            <a:r>
              <a:rPr lang="en-US" sz="32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		3.2 </a:t>
            </a:r>
            <a:r>
              <a:rPr lang="en-US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discount = n * 10</a:t>
            </a:r>
            <a:endParaRPr lang="th-TH" sz="3200" dirty="0">
              <a:solidFill>
                <a:schemeClr val="dk1"/>
              </a:solidFill>
              <a:effectLst>
                <a:glow rad="114300">
                  <a:srgbClr val="FFFF00"/>
                </a:glow>
              </a:effectLst>
            </a:endParaRPr>
          </a:p>
          <a:p>
            <a:r>
              <a:rPr lang="th-TH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	</a:t>
            </a:r>
            <a:r>
              <a:rPr lang="th-TH" sz="32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		ไม่เช่นนั้น</a:t>
            </a:r>
            <a:endParaRPr lang="th-TH" sz="3200" dirty="0">
              <a:solidFill>
                <a:schemeClr val="dk1"/>
              </a:solidFill>
              <a:effectLst>
                <a:glow rad="114300">
                  <a:srgbClr val="FFFF00"/>
                </a:glow>
              </a:effectLst>
            </a:endParaRPr>
          </a:p>
          <a:p>
            <a:r>
              <a:rPr lang="en-US" sz="3200" dirty="0"/>
              <a:t>   </a:t>
            </a:r>
            <a:r>
              <a:rPr lang="en-US" sz="3200" dirty="0" smtClean="0"/>
              <a:t>		3.3 </a:t>
            </a:r>
            <a:r>
              <a:rPr lang="en-US" sz="3200" dirty="0" err="1"/>
              <a:t>book_price</a:t>
            </a:r>
            <a:r>
              <a:rPr lang="en-US" sz="3200" dirty="0"/>
              <a:t> ← 0</a:t>
            </a:r>
            <a:endParaRPr lang="th-TH" sz="3200" dirty="0"/>
          </a:p>
          <a:p>
            <a:r>
              <a:rPr lang="en-US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</a:t>
            </a:r>
            <a:r>
              <a:rPr lang="en-US" sz="32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		3.4 </a:t>
            </a:r>
            <a:r>
              <a:rPr lang="en-US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total ← 0</a:t>
            </a:r>
          </a:p>
        </p:txBody>
      </p:sp>
    </p:spTree>
    <p:extLst>
      <p:ext uri="{BB962C8B-B14F-4D97-AF65-F5344CB8AC3E}">
        <p14:creationId xmlns:p14="http://schemas.microsoft.com/office/powerpoint/2010/main" val="326815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0" y="1124744"/>
            <a:ext cx="9144000" cy="1908215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th-TH" sz="1800" b="1" dirty="0" smtClean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ข้อมูลเข้า </a:t>
            </a:r>
            <a:r>
              <a:rPr lang="en-US" sz="44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:</a:t>
            </a:r>
            <a:endParaRPr lang="th-TH" sz="4400" b="1" dirty="0" smtClean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44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วันนี้</a:t>
            </a:r>
            <a:r>
              <a:rPr lang="th-TH" sz="44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ฝนไม่ตก และสัปดาห์หน้าไม่มีการ</a:t>
            </a:r>
            <a:r>
              <a:rPr lang="th-TH" sz="44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สอบ</a:t>
            </a:r>
          </a:p>
          <a:p>
            <a:r>
              <a:rPr lang="th-TH" sz="1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0" y="3356992"/>
            <a:ext cx="9144000" cy="2585323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th-TH" sz="1800" b="1" dirty="0" smtClean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ผลลัพธ์</a:t>
            </a:r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ที่ได้ </a:t>
            </a:r>
            <a:r>
              <a:rPr lang="en-US" sz="44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:</a:t>
            </a:r>
            <a:endParaRPr lang="th-TH" sz="44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44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44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รวมกลุ่ม</a:t>
            </a:r>
            <a:r>
              <a:rPr lang="th-TH" sz="44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เพื่อนไปช่วยเก็บ</a:t>
            </a:r>
            <a:r>
              <a:rPr lang="th-TH" sz="44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ขยะ</a:t>
            </a:r>
          </a:p>
          <a:p>
            <a:r>
              <a:rPr lang="th-TH" sz="44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4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  ที่</a:t>
            </a:r>
            <a:r>
              <a:rPr lang="th-TH" sz="44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สถานที่ท่องเที่ยวใกล้</a:t>
            </a:r>
            <a:r>
              <a:rPr lang="th-TH" sz="44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บ้าน</a:t>
            </a:r>
          </a:p>
          <a:p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15573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กล่องข้อความ 3"/>
          <p:cNvSpPr txBox="1"/>
          <p:nvPr/>
        </p:nvSpPr>
        <p:spPr>
          <a:xfrm>
            <a:off x="827584" y="980728"/>
            <a:ext cx="7272808" cy="501675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9000">
                <a:schemeClr val="bg1"/>
              </a:gs>
              <a:gs pos="55000">
                <a:srgbClr val="65D7FF"/>
              </a:gs>
              <a:gs pos="95000">
                <a:schemeClr val="accent4">
                  <a:tint val="5000"/>
                  <a:satMod val="25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th-TH"/>
            </a:defPPr>
            <a:lvl1pPr>
              <a:defRPr sz="3200"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endParaRPr lang="en-US" dirty="0" smtClean="0">
              <a:solidFill>
                <a:schemeClr val="dk1"/>
              </a:solidFill>
              <a:effectLst>
                <a:glow rad="114300">
                  <a:srgbClr val="FFFF00"/>
                </a:glow>
              </a:effectLst>
            </a:endParaRPr>
          </a:p>
          <a:p>
            <a:r>
              <a:rPr lang="en-US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	3.5 </a:t>
            </a:r>
            <a:r>
              <a:rPr lang="th-TH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วนซ้ำจำนวน </a:t>
            </a:r>
            <a:r>
              <a:rPr lang="en-US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n </a:t>
            </a:r>
            <a:r>
              <a:rPr lang="th-TH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รอบ</a:t>
            </a:r>
          </a:p>
          <a:p>
            <a:r>
              <a:rPr lang="th-TH" dirty="0"/>
              <a:t>         </a:t>
            </a:r>
            <a:r>
              <a:rPr lang="th-TH" dirty="0" smtClean="0"/>
              <a:t>	      3.5.1 </a:t>
            </a:r>
            <a:r>
              <a:rPr lang="en-US" dirty="0" err="1"/>
              <a:t>book_price</a:t>
            </a:r>
            <a:r>
              <a:rPr lang="en-US" dirty="0"/>
              <a:t> ← </a:t>
            </a:r>
            <a:r>
              <a:rPr lang="th-TH" dirty="0"/>
              <a:t>รับราคาหนังสือเล่มที่ </a:t>
            </a:r>
            <a:r>
              <a:rPr lang="en-US" dirty="0"/>
              <a:t>I</a:t>
            </a:r>
          </a:p>
          <a:p>
            <a:r>
              <a:rPr lang="th-TH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      </a:t>
            </a:r>
            <a:r>
              <a:rPr lang="th-TH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    3.5.2 </a:t>
            </a:r>
            <a:r>
              <a:rPr lang="en-US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total ← total + </a:t>
            </a:r>
            <a:r>
              <a:rPr lang="en-US" dirty="0" err="1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book_price</a:t>
            </a:r>
            <a:endParaRPr lang="en-US" dirty="0">
              <a:solidFill>
                <a:schemeClr val="dk1"/>
              </a:solidFill>
              <a:effectLst>
                <a:glow rad="114300">
                  <a:srgbClr val="FFFF00"/>
                </a:glow>
              </a:effectLst>
            </a:endParaRPr>
          </a:p>
          <a:p>
            <a:r>
              <a:rPr lang="en-US" dirty="0"/>
              <a:t>         </a:t>
            </a:r>
            <a:r>
              <a:rPr lang="en-US" dirty="0" smtClean="0"/>
              <a:t>       3.5.3 </a:t>
            </a:r>
            <a:r>
              <a:rPr lang="en-US" dirty="0"/>
              <a:t>discount = total * 0.05</a:t>
            </a:r>
          </a:p>
          <a:p>
            <a:r>
              <a:rPr lang="en-US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      </a:t>
            </a:r>
            <a:r>
              <a:rPr lang="en-US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    3.5.4 </a:t>
            </a:r>
            <a:r>
              <a:rPr lang="th-TH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ถ้า </a:t>
            </a:r>
            <a:r>
              <a:rPr lang="en-US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discount &lt; (n * 12)</a:t>
            </a:r>
          </a:p>
          <a:p>
            <a:r>
              <a:rPr lang="en-US" dirty="0"/>
              <a:t>                 </a:t>
            </a:r>
            <a:r>
              <a:rPr lang="en-US" dirty="0" smtClean="0"/>
              <a:t>       3.5.4.1 </a:t>
            </a:r>
            <a:r>
              <a:rPr lang="en-US" dirty="0"/>
              <a:t>discount ← n * 12</a:t>
            </a:r>
          </a:p>
          <a:p>
            <a:r>
              <a:rPr lang="en-US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	4</a:t>
            </a:r>
            <a:r>
              <a:rPr lang="en-US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. </a:t>
            </a:r>
            <a:r>
              <a:rPr lang="th-TH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รายงานค่า </a:t>
            </a:r>
            <a:r>
              <a:rPr lang="en-US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discount</a:t>
            </a:r>
            <a:endParaRPr lang="th-TH" dirty="0">
              <a:solidFill>
                <a:schemeClr val="dk1"/>
              </a:solidFill>
              <a:effectLst>
                <a:glow rad="114300">
                  <a:srgbClr val="FFFF00"/>
                </a:glow>
              </a:effectLst>
            </a:endParaRPr>
          </a:p>
          <a:p>
            <a:r>
              <a:rPr lang="th-TH" dirty="0" smtClean="0"/>
              <a:t>	จบ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73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กล่องข้อความ 1"/>
          <p:cNvSpPr txBox="1"/>
          <p:nvPr/>
        </p:nvSpPr>
        <p:spPr>
          <a:xfrm>
            <a:off x="539552" y="692696"/>
            <a:ext cx="65694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3. ให้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เขียนโปรแกรมตามที่ออกแบบ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ไว้</a:t>
            </a:r>
          </a:p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พร้อมทั้งตรวจสอบ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และประเมินผล</a:t>
            </a:r>
          </a:p>
        </p:txBody>
      </p:sp>
      <p:pic>
        <p:nvPicPr>
          <p:cNvPr id="2050" name="Picture 2" descr="https://lh5.googleusercontent.com/OWasqLR5ZPeuJczFPHGqoZXOrEOKdimWdHvoi5jhT9rXCDn_8TYnPZGVsicDgEz1OgYbRTHlVj3mvsUHvG6nKfjjvXv4yuCA-WqgXza6_UZfDyXR5y6fIlLUpbcCsp3PC7bisdvQ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7"/>
          <a:stretch/>
        </p:blipFill>
        <p:spPr bwMode="auto">
          <a:xfrm>
            <a:off x="2915816" y="1772816"/>
            <a:ext cx="3168352" cy="4749769"/>
          </a:xfrm>
          <a:prstGeom prst="rect">
            <a:avLst/>
          </a:prstGeom>
          <a:noFill/>
          <a:ln w="28575"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6616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มุมมน 2"/>
          <p:cNvSpPr/>
          <p:nvPr/>
        </p:nvSpPr>
        <p:spPr>
          <a:xfrm>
            <a:off x="90088" y="620688"/>
            <a:ext cx="8964488" cy="5503247"/>
          </a:xfrm>
          <a:prstGeom prst="roundRect">
            <a:avLst>
              <a:gd name="adj" fmla="val 9863"/>
            </a:avLst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สถานการณ์ที่ 3     </a:t>
            </a:r>
          </a:p>
          <a:p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	เอก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ต้องการรักษาสุขภาพ ซึ่งจะกินอาหารไม่เกินวันละ 1,500 กิโลแคลอรี แต่ต้องกินอาหารให้ครบสามมื้อและออกกำลัง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กาย</a:t>
            </a:r>
          </a:p>
          <a:p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ตอน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เย็นโดยการวิ่ง  เอกต้องวิ่งทั้งหมดกี่นาที ถ้ามีเงื่อนไข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ดังนี้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ถ้า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วิ่งบนลู่วิ่งที่ออกแบบมาพิเศษ 1 นาที ลดได้ 10 กิโล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แคลอรี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ถ้า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วันไหนกินอาหารไม่เกิน 1,500 กิโลแคลอรี จะวิ่งเพียง 15 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นาที 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ถ้าวันไหนกินเกิน 1,500 กิโลแคลอรี แต่ไม่เกิน 1,800 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กิโลแคลอรี ต้อง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วิ่งจนกว่าจะเหลือ 1,500 กิโลแคลอรี โดยต้องวิ่งไม่ต่ำกว่า 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                 15 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นาที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ถ้าเกินกว่า 1,800 กิโลแคลอรี จะวิ่งเป็นเวลา 60 นาที</a:t>
            </a:r>
          </a:p>
        </p:txBody>
      </p:sp>
    </p:spTree>
    <p:extLst>
      <p:ext uri="{BB962C8B-B14F-4D97-AF65-F5344CB8AC3E}">
        <p14:creationId xmlns:p14="http://schemas.microsoft.com/office/powerpoint/2010/main" val="35394394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70972" y="692696"/>
            <a:ext cx="85334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การวิเคราะห์และกำหนดรายละเอียดของปัญหา </a:t>
            </a:r>
            <a:endParaRPr lang="th-TH" sz="3200" dirty="0"/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395536" y="1268760"/>
            <a:ext cx="2664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ข้อมูลเข้า 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377334" y="2484185"/>
            <a:ext cx="28985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ข้อมูลออก 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กล่องข้อความ 5"/>
          <p:cNvSpPr txBox="1"/>
          <p:nvPr/>
        </p:nvSpPr>
        <p:spPr>
          <a:xfrm>
            <a:off x="3142942" y="1268760"/>
            <a:ext cx="50738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จำนวนแคลอรี</a:t>
            </a:r>
          </a:p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จากการรับประทานแต่ละมื้อ  3 มื้อ</a:t>
            </a:r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3142942" y="2484184"/>
            <a:ext cx="2978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จำนวนเวลาที่ต้องวิ่ง</a:t>
            </a: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377334" y="3260882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วิธีการตรวจสอบความ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ถูกต้อง</a:t>
            </a:r>
          </a:p>
          <a:p>
            <a:pPr indent="457200"/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(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สมมติข้อมูลอย่างน้อย  2 ชุด)</a:t>
            </a:r>
          </a:p>
        </p:txBody>
      </p:sp>
    </p:spTree>
    <p:extLst>
      <p:ext uri="{BB962C8B-B14F-4D97-AF65-F5344CB8AC3E}">
        <p14:creationId xmlns:p14="http://schemas.microsoft.com/office/powerpoint/2010/main" val="41781022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สี่เหลี่ยมผืนผ้า 9"/>
          <p:cNvSpPr/>
          <p:nvPr/>
        </p:nvSpPr>
        <p:spPr>
          <a:xfrm>
            <a:off x="755576" y="764704"/>
            <a:ext cx="2376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ข้อมูลชุดที่ 1</a:t>
            </a:r>
          </a:p>
        </p:txBody>
      </p:sp>
      <p:graphicFrame>
        <p:nvGraphicFramePr>
          <p:cNvPr id="9" name="ตาราง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847870"/>
              </p:ext>
            </p:extLst>
          </p:nvPr>
        </p:nvGraphicFramePr>
        <p:xfrm>
          <a:off x="395536" y="1484784"/>
          <a:ext cx="8185137" cy="207704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025961"/>
                <a:gridCol w="3159176"/>
              </a:tblGrid>
              <a:tr h="519262"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ข้อมูลเข้า</a:t>
                      </a:r>
                      <a:endParaRPr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ข้อมูลออก </a:t>
                      </a:r>
                      <a:endParaRPr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เช้า 350 กิโลแคลอรี 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เอกต้องวิ่ง  15 นาที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กลางวัน 800 กิโลแคลอรี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เย็น 450 กิโลแคลอรี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2394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สี่เหลี่ยมผืนผ้า 9"/>
          <p:cNvSpPr/>
          <p:nvPr/>
        </p:nvSpPr>
        <p:spPr>
          <a:xfrm>
            <a:off x="827584" y="980728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ข้อมูลชุดที่ 2</a:t>
            </a:r>
          </a:p>
        </p:txBody>
      </p:sp>
      <p:graphicFrame>
        <p:nvGraphicFramePr>
          <p:cNvPr id="9" name="ตาราง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198891"/>
              </p:ext>
            </p:extLst>
          </p:nvPr>
        </p:nvGraphicFramePr>
        <p:xfrm>
          <a:off x="395536" y="1700808"/>
          <a:ext cx="8185137" cy="207704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025961"/>
                <a:gridCol w="3159176"/>
              </a:tblGrid>
              <a:tr h="519262"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ข้อมูลเข้า</a:t>
                      </a:r>
                      <a:endParaRPr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ข้อมูลออก </a:t>
                      </a:r>
                      <a:endParaRPr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เช้า 350 กิโลแคลอรี 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เอกต้องวิ่ง  20 นาที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กลางวัน 650 กิโลแคลอรี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เย็น 700 กิโลแคลอรี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542617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สี่เหลี่ยมผืนผ้า 9"/>
          <p:cNvSpPr/>
          <p:nvPr/>
        </p:nvSpPr>
        <p:spPr>
          <a:xfrm>
            <a:off x="827584" y="980728"/>
            <a:ext cx="2376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200" b="1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ข้อมูลชุดที่ 3</a:t>
            </a:r>
            <a:endParaRPr lang="th-TH" sz="3200" b="1" dirty="0">
              <a:solidFill>
                <a:srgbClr val="0000FF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aphicFrame>
        <p:nvGraphicFramePr>
          <p:cNvPr id="9" name="ตาราง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908705"/>
              </p:ext>
            </p:extLst>
          </p:nvPr>
        </p:nvGraphicFramePr>
        <p:xfrm>
          <a:off x="395536" y="1700808"/>
          <a:ext cx="8185137" cy="207704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025961"/>
                <a:gridCol w="3159176"/>
              </a:tblGrid>
              <a:tr h="519262"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ข้อมูลเข้า</a:t>
                      </a:r>
                      <a:endParaRPr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ข้อมูลออก </a:t>
                      </a:r>
                      <a:endParaRPr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เช้า 300 กิโลแคลอรี 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เอกต้องวิ่ง  15 นาที</a:t>
                      </a:r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กลางวัน 450 กิโลแคลอรี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1" kern="120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เย็น 550 กิโลแคลอรี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132565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0" y="548680"/>
            <a:ext cx="91264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วางแผนการแก้ปัญหา (รหัสลำลองหรือผังงาน)</a:t>
            </a:r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926825" y="1195011"/>
            <a:ext cx="7272808" cy="529375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9000">
                <a:schemeClr val="bg1"/>
              </a:gs>
              <a:gs pos="55000">
                <a:srgbClr val="65D7FF"/>
              </a:gs>
              <a:gs pos="95000">
                <a:schemeClr val="accent4">
                  <a:tint val="5000"/>
                  <a:satMod val="25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th-TH"/>
            </a:defPPr>
            <a:lvl1pPr>
              <a:defRPr sz="3200" b="1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endParaRPr lang="th-TH" sz="1400" dirty="0" smtClean="0"/>
          </a:p>
          <a:p>
            <a:r>
              <a:rPr lang="th-TH" dirty="0" smtClean="0"/>
              <a:t>	</a:t>
            </a:r>
            <a:r>
              <a:rPr lang="th-TH" dirty="0" smtClean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เริ่มต้น</a:t>
            </a:r>
            <a:endParaRPr lang="th-TH" dirty="0">
              <a:solidFill>
                <a:srgbClr val="0000CC"/>
              </a:solidFill>
              <a:effectLst>
                <a:glow rad="114300">
                  <a:schemeClr val="bg1"/>
                </a:glow>
              </a:effectLst>
            </a:endParaRPr>
          </a:p>
          <a:p>
            <a:r>
              <a:rPr lang="th-TH" dirty="0" smtClean="0"/>
              <a:t>	1</a:t>
            </a:r>
            <a:r>
              <a:rPr lang="th-TH" dirty="0"/>
              <a:t>. </a:t>
            </a:r>
            <a:r>
              <a:rPr lang="en-US" dirty="0" err="1"/>
              <a:t>cal</a:t>
            </a:r>
            <a:r>
              <a:rPr lang="en-US" dirty="0"/>
              <a:t> ←  0</a:t>
            </a:r>
          </a:p>
          <a:p>
            <a:r>
              <a:rPr lang="en-US" dirty="0" smtClean="0"/>
              <a:t>	</a:t>
            </a:r>
            <a:r>
              <a:rPr lang="en-US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2. run ←  0</a:t>
            </a:r>
            <a:endParaRPr lang="th-TH" dirty="0">
              <a:solidFill>
                <a:srgbClr val="0000CC"/>
              </a:solidFill>
              <a:effectLst>
                <a:glow rad="114300">
                  <a:schemeClr val="bg1"/>
                </a:glow>
              </a:effectLst>
            </a:endParaRPr>
          </a:p>
          <a:p>
            <a:r>
              <a:rPr lang="en-US" dirty="0" smtClean="0"/>
              <a:t>	3</a:t>
            </a:r>
            <a:r>
              <a:rPr lang="en-US" dirty="0"/>
              <a:t>. </a:t>
            </a:r>
            <a:r>
              <a:rPr lang="en-US" dirty="0" err="1"/>
              <a:t>total_cal</a:t>
            </a:r>
            <a:r>
              <a:rPr lang="en-US" dirty="0"/>
              <a:t> ← 0</a:t>
            </a:r>
          </a:p>
          <a:p>
            <a:r>
              <a:rPr lang="en-US" dirty="0" smtClean="0"/>
              <a:t>	</a:t>
            </a:r>
            <a:r>
              <a:rPr lang="en-US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4. </a:t>
            </a:r>
            <a:r>
              <a:rPr lang="en-US" dirty="0" err="1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cal</a:t>
            </a:r>
            <a:r>
              <a:rPr lang="en-US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 ← </a:t>
            </a:r>
            <a:r>
              <a:rPr lang="th-TH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รับค่าแคลอรีอาหารเช้า</a:t>
            </a:r>
          </a:p>
          <a:p>
            <a:r>
              <a:rPr lang="en-US" dirty="0" smtClean="0"/>
              <a:t>	5</a:t>
            </a:r>
            <a:r>
              <a:rPr lang="en-US" dirty="0"/>
              <a:t>. </a:t>
            </a:r>
            <a:r>
              <a:rPr lang="en-US" dirty="0" err="1"/>
              <a:t>total_cal</a:t>
            </a:r>
            <a:r>
              <a:rPr lang="en-US" dirty="0"/>
              <a:t> ← </a:t>
            </a:r>
            <a:r>
              <a:rPr lang="en-US" dirty="0" err="1"/>
              <a:t>total_cal</a:t>
            </a:r>
            <a:r>
              <a:rPr lang="en-US" dirty="0"/>
              <a:t> + </a:t>
            </a:r>
            <a:r>
              <a:rPr lang="en-US" dirty="0" err="1"/>
              <a:t>cal</a:t>
            </a:r>
            <a:endParaRPr lang="en-US" dirty="0"/>
          </a:p>
          <a:p>
            <a:r>
              <a:rPr lang="en-US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	6. </a:t>
            </a:r>
            <a:r>
              <a:rPr lang="en-US" dirty="0" err="1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cal</a:t>
            </a:r>
            <a:r>
              <a:rPr lang="en-US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 ← </a:t>
            </a:r>
            <a:r>
              <a:rPr lang="th-TH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รับค่าแคลอรีอาหารกลางวัน</a:t>
            </a:r>
            <a:endParaRPr lang="en-US" dirty="0">
              <a:solidFill>
                <a:srgbClr val="0000CC"/>
              </a:solidFill>
              <a:effectLst>
                <a:glow rad="114300">
                  <a:schemeClr val="bg1"/>
                </a:glow>
              </a:effectLst>
            </a:endParaRPr>
          </a:p>
          <a:p>
            <a:r>
              <a:rPr lang="en-US" dirty="0" smtClean="0"/>
              <a:t>	7</a:t>
            </a:r>
            <a:r>
              <a:rPr lang="en-US" dirty="0"/>
              <a:t>. </a:t>
            </a:r>
            <a:r>
              <a:rPr lang="en-US" dirty="0" err="1"/>
              <a:t>total_cal</a:t>
            </a:r>
            <a:r>
              <a:rPr lang="en-US" dirty="0"/>
              <a:t> ← </a:t>
            </a:r>
            <a:r>
              <a:rPr lang="en-US" dirty="0" err="1"/>
              <a:t>total_cal</a:t>
            </a:r>
            <a:r>
              <a:rPr lang="en-US" dirty="0"/>
              <a:t> + </a:t>
            </a:r>
            <a:r>
              <a:rPr lang="en-US" dirty="0" err="1"/>
              <a:t>cal</a:t>
            </a:r>
            <a:endParaRPr lang="en-US" dirty="0"/>
          </a:p>
          <a:p>
            <a:r>
              <a:rPr lang="en-US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	8. </a:t>
            </a:r>
            <a:r>
              <a:rPr lang="en-US" dirty="0" err="1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cal</a:t>
            </a:r>
            <a:r>
              <a:rPr lang="en-US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 ← </a:t>
            </a:r>
            <a:r>
              <a:rPr lang="th-TH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รับค่าแคลอรีอาหารเย็น</a:t>
            </a:r>
            <a:endParaRPr lang="en-US" dirty="0">
              <a:solidFill>
                <a:srgbClr val="0000CC"/>
              </a:solidFill>
              <a:effectLst>
                <a:glow rad="114300">
                  <a:schemeClr val="bg1"/>
                </a:glow>
              </a:effectLst>
            </a:endParaRPr>
          </a:p>
          <a:p>
            <a:r>
              <a:rPr lang="en-US" dirty="0" smtClean="0"/>
              <a:t>	9</a:t>
            </a:r>
            <a:r>
              <a:rPr lang="en-US" dirty="0"/>
              <a:t>. </a:t>
            </a:r>
            <a:r>
              <a:rPr lang="en-US" dirty="0" err="1"/>
              <a:t>total_cal</a:t>
            </a:r>
            <a:r>
              <a:rPr lang="en-US" dirty="0"/>
              <a:t> ← </a:t>
            </a:r>
            <a:r>
              <a:rPr lang="en-US" dirty="0" err="1"/>
              <a:t>total_cal</a:t>
            </a:r>
            <a:r>
              <a:rPr lang="en-US" dirty="0"/>
              <a:t> + </a:t>
            </a:r>
            <a:r>
              <a:rPr lang="en-US" dirty="0" err="1"/>
              <a:t>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7975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กล่องข้อความ 3"/>
          <p:cNvSpPr txBox="1"/>
          <p:nvPr/>
        </p:nvSpPr>
        <p:spPr>
          <a:xfrm>
            <a:off x="899592" y="980728"/>
            <a:ext cx="7272808" cy="501675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9000">
                <a:schemeClr val="bg1"/>
              </a:gs>
              <a:gs pos="55000">
                <a:srgbClr val="65D7FF"/>
              </a:gs>
              <a:gs pos="95000">
                <a:schemeClr val="accent4">
                  <a:tint val="5000"/>
                  <a:satMod val="25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th-TH"/>
            </a:defPPr>
            <a:lvl1pPr>
              <a:defRPr sz="3200" b="1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endParaRPr lang="en-US" dirty="0" smtClean="0"/>
          </a:p>
          <a:p>
            <a:r>
              <a:rPr lang="en-US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	10. </a:t>
            </a:r>
            <a:r>
              <a:rPr lang="th-TH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ถ้า </a:t>
            </a:r>
            <a:r>
              <a:rPr lang="en-US" dirty="0" err="1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total_cal</a:t>
            </a:r>
            <a:r>
              <a:rPr lang="en-US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 &lt;= 1650</a:t>
            </a:r>
          </a:p>
          <a:p>
            <a:r>
              <a:rPr lang="en-US" dirty="0"/>
              <a:t>     </a:t>
            </a:r>
            <a:r>
              <a:rPr lang="en-US" dirty="0" smtClean="0"/>
              <a:t>		10.1 </a:t>
            </a:r>
            <a:r>
              <a:rPr lang="en-US" dirty="0"/>
              <a:t>run ←  15</a:t>
            </a:r>
          </a:p>
          <a:p>
            <a:r>
              <a:rPr lang="th-TH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	11. ไม่เช่นนั้น ถ้า </a:t>
            </a:r>
            <a:r>
              <a:rPr lang="en-US" dirty="0" err="1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total_cal</a:t>
            </a:r>
            <a:r>
              <a:rPr lang="en-US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 &gt; 1800</a:t>
            </a:r>
          </a:p>
          <a:p>
            <a:r>
              <a:rPr lang="en-US" dirty="0"/>
              <a:t>     </a:t>
            </a:r>
            <a:r>
              <a:rPr lang="en-US" dirty="0" smtClean="0"/>
              <a:t>		11.1 </a:t>
            </a:r>
            <a:r>
              <a:rPr lang="en-US" dirty="0"/>
              <a:t>run ← 60</a:t>
            </a:r>
          </a:p>
          <a:p>
            <a:r>
              <a:rPr lang="en-US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	12. </a:t>
            </a:r>
            <a:r>
              <a:rPr lang="th-TH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นอกเหนือจากนี้</a:t>
            </a:r>
            <a:endParaRPr lang="en-US" dirty="0">
              <a:solidFill>
                <a:srgbClr val="0000CC"/>
              </a:solidFill>
              <a:effectLst>
                <a:glow rad="114300">
                  <a:schemeClr val="bg1"/>
                </a:glow>
              </a:effectLst>
            </a:endParaRPr>
          </a:p>
          <a:p>
            <a:r>
              <a:rPr lang="en-US" dirty="0"/>
              <a:t>    </a:t>
            </a:r>
            <a:r>
              <a:rPr lang="en-US" dirty="0" smtClean="0"/>
              <a:t>		 </a:t>
            </a:r>
            <a:r>
              <a:rPr lang="en-US" dirty="0"/>
              <a:t>12.1 run ← (total_cal-1650)/10 + 15 </a:t>
            </a:r>
          </a:p>
          <a:p>
            <a:r>
              <a:rPr lang="en-US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	13. </a:t>
            </a:r>
            <a:r>
              <a:rPr lang="th-TH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แสดงข้อความ 'ต้องวิ่ง',</a:t>
            </a:r>
            <a:r>
              <a:rPr lang="en-US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run,'</a:t>
            </a:r>
            <a:r>
              <a:rPr lang="th-TH" dirty="0">
                <a:solidFill>
                  <a:srgbClr val="0000CC"/>
                </a:solidFill>
                <a:effectLst>
                  <a:glow rad="114300">
                    <a:schemeClr val="bg1"/>
                  </a:glow>
                </a:effectLst>
              </a:rPr>
              <a:t>นาที'</a:t>
            </a:r>
            <a:endParaRPr lang="en-US" dirty="0">
              <a:solidFill>
                <a:srgbClr val="0000CC"/>
              </a:solidFill>
              <a:effectLst>
                <a:glow rad="114300">
                  <a:schemeClr val="bg1"/>
                </a:glow>
              </a:effectLst>
            </a:endParaRPr>
          </a:p>
          <a:p>
            <a:r>
              <a:rPr lang="th-TH" dirty="0" smtClean="0"/>
              <a:t>	จบ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81081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กล่องข้อความ 1"/>
          <p:cNvSpPr txBox="1"/>
          <p:nvPr/>
        </p:nvSpPr>
        <p:spPr>
          <a:xfrm>
            <a:off x="899592" y="572487"/>
            <a:ext cx="65694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3. ให้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เขียนโปรแกรมตามที่ออกแบบ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ไว้</a:t>
            </a:r>
          </a:p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พร้อมทั้งตรวจสอบ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และประเมินผล</a:t>
            </a:r>
          </a:p>
        </p:txBody>
      </p:sp>
      <p:pic>
        <p:nvPicPr>
          <p:cNvPr id="3074" name="Picture 2" descr="https://lh4.googleusercontent.com/k4azDH1VDbDXQ14Ivp9K8q8Fk9l4IZ_nkzHy_XK21uTyQyCIuC6pUeJy6xdgGOb2M2L5kgJAqYgs3AiZgrEDEwl7XsDZMKZSYPjec5vjxqTDUmXSsrD41tZ8r-TBnaiwokMR4GD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72816"/>
            <a:ext cx="4108411" cy="4692238"/>
          </a:xfrm>
          <a:prstGeom prst="rect">
            <a:avLst/>
          </a:prstGeom>
          <a:noFill/>
          <a:ln w="28575"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929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มุมมน 4"/>
          <p:cNvSpPr/>
          <p:nvPr/>
        </p:nvSpPr>
        <p:spPr>
          <a:xfrm>
            <a:off x="395536" y="1830735"/>
            <a:ext cx="8352928" cy="2894409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สถานการณ์</a:t>
            </a: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ถ้า</a:t>
            </a:r>
            <a:r>
              <a:rPr lang="th-TH" sz="4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มีเงินมากกว่า 100 </a:t>
            </a:r>
            <a:r>
              <a:rPr lang="th-TH" sz="4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บาท และ</a:t>
            </a:r>
            <a:r>
              <a:rPr lang="th-TH" sz="4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มีขนมหวานที่</a:t>
            </a:r>
            <a:r>
              <a:rPr lang="th-TH" sz="4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ชอบ</a:t>
            </a: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จะ</a:t>
            </a:r>
            <a:r>
              <a:rPr lang="th-TH" sz="4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ซื้อข้าวแกงและขนมหวาน </a:t>
            </a:r>
            <a:endParaRPr lang="th-TH" sz="4000" b="1" dirty="0" smtClean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ไม่เช่นนั้น</a:t>
            </a:r>
            <a:r>
              <a:rPr lang="th-TH" sz="4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จะซื้อข้าวแกงอย่างเดียว</a:t>
            </a:r>
          </a:p>
        </p:txBody>
      </p:sp>
    </p:spTree>
    <p:extLst>
      <p:ext uri="{BB962C8B-B14F-4D97-AF65-F5344CB8AC3E}">
        <p14:creationId xmlns:p14="http://schemas.microsoft.com/office/powerpoint/2010/main" val="195777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395536" y="1052736"/>
            <a:ext cx="8293761" cy="3318986"/>
          </a:xfrm>
          <a:prstGeom prst="roundRect">
            <a:avLst>
              <a:gd name="adj" fmla="val 12263"/>
            </a:avLst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th-TH"/>
            </a:defPPr>
            <a:lvl1pPr algn="ctr">
              <a:defRPr sz="4400" b="1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endParaRPr lang="th-TH" sz="2000" dirty="0" smtClean="0"/>
          </a:p>
          <a:p>
            <a:r>
              <a:rPr lang="th-TH" dirty="0" smtClean="0"/>
              <a:t>ผู้เรียน</a:t>
            </a:r>
            <a:r>
              <a:rPr lang="th-TH" dirty="0"/>
              <a:t>แต่ละกลุ่มผลัดกันทดสอบ</a:t>
            </a:r>
            <a:r>
              <a:rPr lang="th-TH" dirty="0" smtClean="0"/>
              <a:t>โปรแกรม</a:t>
            </a:r>
          </a:p>
          <a:p>
            <a:r>
              <a:rPr lang="th-TH" dirty="0" smtClean="0"/>
              <a:t>ของ</a:t>
            </a:r>
            <a:r>
              <a:rPr lang="th-TH" dirty="0"/>
              <a:t>เพื่อนกลุ่ม</a:t>
            </a:r>
            <a:r>
              <a:rPr lang="th-TH" dirty="0" smtClean="0"/>
              <a:t>อื่น แล้ว</a:t>
            </a:r>
            <a:r>
              <a:rPr lang="th-TH" dirty="0"/>
              <a:t>สุ่มกลุ่ม</a:t>
            </a:r>
            <a:r>
              <a:rPr lang="th-TH" dirty="0" smtClean="0"/>
              <a:t>นำเสนอ</a:t>
            </a:r>
          </a:p>
          <a:p>
            <a:r>
              <a:rPr lang="th-TH" dirty="0" smtClean="0"/>
              <a:t>วิธีการ</a:t>
            </a:r>
            <a:r>
              <a:rPr lang="th-TH" dirty="0"/>
              <a:t>ในการหาคำตอบหรือ</a:t>
            </a:r>
            <a:r>
              <a:rPr lang="th-TH" dirty="0" smtClean="0"/>
              <a:t>เทคนิค</a:t>
            </a:r>
          </a:p>
          <a:p>
            <a:r>
              <a:rPr lang="th-TH" dirty="0" smtClean="0"/>
              <a:t>ใน</a:t>
            </a:r>
            <a:r>
              <a:rPr lang="th-TH" dirty="0"/>
              <a:t>การเขียนโปรแกรม</a:t>
            </a:r>
          </a:p>
        </p:txBody>
      </p:sp>
    </p:spTree>
    <p:extLst>
      <p:ext uri="{BB962C8B-B14F-4D97-AF65-F5344CB8AC3E}">
        <p14:creationId xmlns:p14="http://schemas.microsoft.com/office/powerpoint/2010/main" val="5029213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มุมมน 1"/>
          <p:cNvSpPr/>
          <p:nvPr/>
        </p:nvSpPr>
        <p:spPr>
          <a:xfrm>
            <a:off x="899592" y="1628800"/>
            <a:ext cx="7632848" cy="2860358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5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ผู้สอนและผู้เรียน</a:t>
            </a:r>
            <a:r>
              <a:rPr lang="th-TH" sz="5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ร่วมกัน</a:t>
            </a:r>
          </a:p>
          <a:p>
            <a:pPr algn="ctr"/>
            <a:r>
              <a:rPr lang="th-TH" sz="5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สรุปแนวคิด</a:t>
            </a:r>
          </a:p>
          <a:p>
            <a:pPr algn="ctr"/>
            <a:r>
              <a:rPr lang="th-TH" sz="5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เกี่ยวกับ</a:t>
            </a:r>
            <a:r>
              <a:rPr lang="th-TH" sz="5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ตัว</a:t>
            </a:r>
            <a:r>
              <a:rPr lang="th-TH" sz="5400" b="1" dirty="0" err="1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ดำเนินการบูลีน</a:t>
            </a:r>
            <a:endParaRPr lang="th-TH" sz="54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798300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0" y="1124744"/>
            <a:ext cx="9144000" cy="2308324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ทำแบบทดสอบ</a:t>
            </a:r>
          </a:p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</a:t>
            </a:r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ที่ 10 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ทุนการศึกษา</a:t>
            </a:r>
          </a:p>
          <a:p>
            <a:pPr algn="ctr"/>
            <a:endParaRPr lang="th-TH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73475"/>
            <a:ext cx="23431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1182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มุมมน 5"/>
          <p:cNvSpPr/>
          <p:nvPr/>
        </p:nvSpPr>
        <p:spPr>
          <a:xfrm>
            <a:off x="395536" y="1628800"/>
            <a:ext cx="8352928" cy="3575447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สถานการณ์</a:t>
            </a: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ถ้า</a:t>
            </a:r>
            <a:r>
              <a:rPr lang="th-TH" sz="4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ห่อข้าวกับไข่เจียวไป</a:t>
            </a:r>
            <a:r>
              <a:rPr lang="th-TH" sz="4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โรงเรียน</a:t>
            </a: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และ</a:t>
            </a:r>
            <a:r>
              <a:rPr lang="th-TH" sz="4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โรงอาหารมีก๋วยเตี๋ยวขาย จะกินข้าวที่ห่อ</a:t>
            </a:r>
            <a:r>
              <a:rPr lang="th-TH" sz="4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มา</a:t>
            </a: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และ</a:t>
            </a:r>
            <a:r>
              <a:rPr lang="th-TH" sz="4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ซื้อเกาเหลาเพิ่ม  แต่ถ้าไม่ได้ห่อข้าว</a:t>
            </a:r>
            <a:r>
              <a:rPr lang="th-TH" sz="4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มา</a:t>
            </a: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จะ</a:t>
            </a:r>
            <a:r>
              <a:rPr lang="th-TH" sz="4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ซื้อข้าวผัด</a:t>
            </a:r>
          </a:p>
        </p:txBody>
      </p:sp>
    </p:spTree>
    <p:extLst>
      <p:ext uri="{BB962C8B-B14F-4D97-AF65-F5344CB8AC3E}">
        <p14:creationId xmlns:p14="http://schemas.microsoft.com/office/powerpoint/2010/main" val="8293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มุมมน 1"/>
          <p:cNvSpPr/>
          <p:nvPr/>
        </p:nvSpPr>
        <p:spPr>
          <a:xfrm>
            <a:off x="467544" y="1872595"/>
            <a:ext cx="8424936" cy="2996565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สถานการณ์</a:t>
            </a:r>
          </a:p>
          <a:p>
            <a:pPr algn="ctr"/>
            <a:r>
              <a:rPr lang="th-TH" sz="4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หาก</a:t>
            </a:r>
            <a:r>
              <a:rPr lang="th-TH" sz="4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กลับถึงบ้านก่อนหกโมงเย็นและไม่มี</a:t>
            </a:r>
            <a:r>
              <a:rPr lang="th-TH" sz="4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การบ้าน</a:t>
            </a:r>
          </a:p>
          <a:p>
            <a:pPr algn="ctr"/>
            <a:r>
              <a:rPr lang="th-TH" sz="4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จะ</a:t>
            </a:r>
            <a:r>
              <a:rPr lang="th-TH" sz="4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ช่วยผู้ปกครองกวาดบ้านและ ล้างจาน </a:t>
            </a:r>
            <a:endParaRPr lang="th-TH" sz="4200" b="1" dirty="0" smtClean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ไม่เช่นนั้น </a:t>
            </a:r>
            <a:r>
              <a:rPr lang="th-TH" sz="4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จะล้างจานอย่างเดียว</a:t>
            </a:r>
          </a:p>
        </p:txBody>
      </p:sp>
    </p:spTree>
    <p:extLst>
      <p:ext uri="{BB962C8B-B14F-4D97-AF65-F5344CB8AC3E}">
        <p14:creationId xmlns:p14="http://schemas.microsoft.com/office/powerpoint/2010/main" val="417840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-5692" y="1830471"/>
            <a:ext cx="9144000" cy="2123658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ผู้เรียนศึกษา เรื่อง ตัว</a:t>
            </a:r>
            <a:r>
              <a:rPr lang="th-TH" sz="4400" b="1" dirty="0" err="1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ดำเนินการบูลีน</a:t>
            </a:r>
            <a:endParaRPr lang="th-TH" sz="44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ในหนังสือเรียนบทที่ 3 และทดลองทำตัวอย่างที่ 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3.2</a:t>
            </a:r>
          </a:p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</a:t>
            </a:r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โปรแกรมตัด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เกรด</a:t>
            </a:r>
            <a:endParaRPr lang="th-TH" sz="44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288040"/>
            <a:ext cx="1584176" cy="111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192" y="4333952"/>
            <a:ext cx="1584176" cy="111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0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4432" y="1017650"/>
            <a:ext cx="9144000" cy="215443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สุ่มผู้เรียนตอบคำถาม และปรับปรุงโปรแกรม</a:t>
            </a:r>
          </a:p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ให้ครอบคลุมคะแนนที่ต่ำกว่า 0 และเกิน 100</a:t>
            </a:r>
            <a:endParaRPr lang="th-TH" sz="4000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endParaRPr lang="th-TH" sz="18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7" name="กลุ่ม 6"/>
          <p:cNvGrpSpPr/>
          <p:nvPr/>
        </p:nvGrpSpPr>
        <p:grpSpPr>
          <a:xfrm>
            <a:off x="251520" y="5301208"/>
            <a:ext cx="648072" cy="1271803"/>
            <a:chOff x="1043608" y="4869160"/>
            <a:chExt cx="648072" cy="1271803"/>
          </a:xfrm>
        </p:grpSpPr>
        <p:sp>
          <p:nvSpPr>
            <p:cNvPr id="2" name="แผนผังลำดับงาน: แยก 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" name="วงรี 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8" name="กลุ่ม 7"/>
          <p:cNvGrpSpPr/>
          <p:nvPr/>
        </p:nvGrpSpPr>
        <p:grpSpPr>
          <a:xfrm>
            <a:off x="957198" y="5301208"/>
            <a:ext cx="648072" cy="1271803"/>
            <a:chOff x="1043608" y="4869160"/>
            <a:chExt cx="648072" cy="1271803"/>
          </a:xfrm>
        </p:grpSpPr>
        <p:sp>
          <p:nvSpPr>
            <p:cNvPr id="9" name="แผนผังลำดับงาน: แยก 8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วงรี 9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1" name="กลุ่ม 10"/>
          <p:cNvGrpSpPr/>
          <p:nvPr/>
        </p:nvGrpSpPr>
        <p:grpSpPr>
          <a:xfrm>
            <a:off x="1662876" y="5301208"/>
            <a:ext cx="648072" cy="1271803"/>
            <a:chOff x="1043608" y="4869160"/>
            <a:chExt cx="648072" cy="1271803"/>
          </a:xfrm>
        </p:grpSpPr>
        <p:sp>
          <p:nvSpPr>
            <p:cNvPr id="12" name="แผนผังลำดับงาน: แยก 1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วงรี 1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4" name="กลุ่ม 13"/>
          <p:cNvGrpSpPr/>
          <p:nvPr/>
        </p:nvGrpSpPr>
        <p:grpSpPr>
          <a:xfrm>
            <a:off x="2367048" y="5301208"/>
            <a:ext cx="648072" cy="1271803"/>
            <a:chOff x="1043608" y="4869160"/>
            <a:chExt cx="648072" cy="1271803"/>
          </a:xfrm>
        </p:grpSpPr>
        <p:sp>
          <p:nvSpPr>
            <p:cNvPr id="15" name="แผนผังลำดับงาน: แยก 14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วงรี 15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7" name="กลุ่ม 16"/>
          <p:cNvGrpSpPr/>
          <p:nvPr/>
        </p:nvGrpSpPr>
        <p:grpSpPr>
          <a:xfrm>
            <a:off x="3066288" y="5301208"/>
            <a:ext cx="648072" cy="1271803"/>
            <a:chOff x="1043608" y="4869160"/>
            <a:chExt cx="648072" cy="1271803"/>
          </a:xfrm>
        </p:grpSpPr>
        <p:sp>
          <p:nvSpPr>
            <p:cNvPr id="18" name="แผนผังลำดับงาน: แยก 17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วงรี 18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2" name="กลุ่ม 21"/>
          <p:cNvGrpSpPr/>
          <p:nvPr/>
        </p:nvGrpSpPr>
        <p:grpSpPr>
          <a:xfrm>
            <a:off x="7843334" y="4948266"/>
            <a:ext cx="936104" cy="1224341"/>
            <a:chOff x="7646999" y="4317836"/>
            <a:chExt cx="936104" cy="1224341"/>
          </a:xfrm>
        </p:grpSpPr>
        <p:sp>
          <p:nvSpPr>
            <p:cNvPr id="20" name="มนมุมสี่เหลี่ยมผืนผ้าด้านเดียวกัน 19"/>
            <p:cNvSpPr/>
            <p:nvPr/>
          </p:nvSpPr>
          <p:spPr>
            <a:xfrm>
              <a:off x="7646999" y="4947302"/>
              <a:ext cx="936104" cy="594875"/>
            </a:xfrm>
            <a:prstGeom prst="round2SameRe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วงรี 20"/>
            <p:cNvSpPr/>
            <p:nvPr/>
          </p:nvSpPr>
          <p:spPr>
            <a:xfrm>
              <a:off x="7855822" y="4317836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5" name="กลุ่ม 24"/>
          <p:cNvGrpSpPr/>
          <p:nvPr/>
        </p:nvGrpSpPr>
        <p:grpSpPr>
          <a:xfrm>
            <a:off x="4716016" y="3337685"/>
            <a:ext cx="3219015" cy="1444981"/>
            <a:chOff x="4716016" y="3337685"/>
            <a:chExt cx="3219015" cy="1444981"/>
          </a:xfrm>
        </p:grpSpPr>
        <p:sp>
          <p:nvSpPr>
            <p:cNvPr id="23" name="คำบรรยายภาพแบบสี่เหลี่ยมมุมมน 22"/>
            <p:cNvSpPr/>
            <p:nvPr/>
          </p:nvSpPr>
          <p:spPr>
            <a:xfrm>
              <a:off x="4716016" y="3337685"/>
              <a:ext cx="3219015" cy="1444981"/>
            </a:xfrm>
            <a:prstGeom prst="wedgeRoundRectCallout">
              <a:avLst>
                <a:gd name="adj1" fmla="val 44209"/>
                <a:gd name="adj2" fmla="val 76261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สี่เหลี่ยมผืนผ้า 23"/>
            <p:cNvSpPr/>
            <p:nvPr/>
          </p:nvSpPr>
          <p:spPr>
            <a:xfrm>
              <a:off x="4820540" y="3501008"/>
              <a:ext cx="306382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3600" b="1" dirty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สุ่มผู้เรียนออกมา</a:t>
              </a:r>
            </a:p>
            <a:p>
              <a:pPr algn="ctr"/>
              <a:r>
                <a:rPr lang="th-TH" sz="36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ตอบคำถาม</a:t>
              </a:r>
              <a:endPara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2737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0208 L 0.11806 -0.10648 C 0.14289 -0.13102 0.17987 -0.14398 0.21841 -0.14398 C 0.2625 -0.14398 0.29757 -0.13102 0.3224 -0.10648 L 0.44063 0.00208 " pathEditMode="relative" rAng="0" ptsTypes="AAA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31" y="-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3228</TotalTime>
  <Words>1246</Words>
  <Application>Microsoft Office PowerPoint</Application>
  <PresentationFormat>On-screen Show (4:3)</PresentationFormat>
  <Paragraphs>520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แนวคิดเชิงนามธรรม</dc:title>
  <dc:creator>Tassanee Krongtong</dc:creator>
  <cp:lastModifiedBy>Tassanee Krongtong</cp:lastModifiedBy>
  <cp:revision>344</cp:revision>
  <dcterms:created xsi:type="dcterms:W3CDTF">2017-10-16T06:48:49Z</dcterms:created>
  <dcterms:modified xsi:type="dcterms:W3CDTF">2019-07-31T06:06:04Z</dcterms:modified>
</cp:coreProperties>
</file>